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62" r:id="rId4"/>
    <p:sldId id="259" r:id="rId5"/>
    <p:sldId id="363" r:id="rId6"/>
    <p:sldId id="405" r:id="rId7"/>
    <p:sldId id="406" r:id="rId8"/>
    <p:sldId id="412" r:id="rId9"/>
    <p:sldId id="413" r:id="rId10"/>
    <p:sldId id="414" r:id="rId11"/>
    <p:sldId id="415" r:id="rId12"/>
    <p:sldId id="416" r:id="rId13"/>
    <p:sldId id="426" r:id="rId14"/>
    <p:sldId id="427" r:id="rId15"/>
    <p:sldId id="436" r:id="rId16"/>
    <p:sldId id="432" r:id="rId17"/>
    <p:sldId id="437" r:id="rId18"/>
    <p:sldId id="438" r:id="rId19"/>
    <p:sldId id="439" r:id="rId20"/>
    <p:sldId id="440" r:id="rId21"/>
    <p:sldId id="428" r:id="rId22"/>
    <p:sldId id="430" r:id="rId23"/>
    <p:sldId id="441" r:id="rId24"/>
    <p:sldId id="456" r:id="rId25"/>
    <p:sldId id="442" r:id="rId26"/>
    <p:sldId id="455" r:id="rId27"/>
    <p:sldId id="443" r:id="rId28"/>
    <p:sldId id="446" r:id="rId29"/>
    <p:sldId id="447" r:id="rId30"/>
    <p:sldId id="448" r:id="rId31"/>
    <p:sldId id="449" r:id="rId32"/>
    <p:sldId id="450" r:id="rId33"/>
    <p:sldId id="451" r:id="rId34"/>
    <p:sldId id="452" r:id="rId35"/>
    <p:sldId id="453" r:id="rId36"/>
    <p:sldId id="454" r:id="rId37"/>
    <p:sldId id="431" r:id="rId38"/>
    <p:sldId id="357" r:id="rId39"/>
    <p:sldId id="358" r:id="rId40"/>
    <p:sldId id="359" r:id="rId41"/>
    <p:sldId id="360" r:id="rId42"/>
    <p:sldId id="367" r:id="rId43"/>
    <p:sldId id="368" r:id="rId44"/>
    <p:sldId id="369" r:id="rId45"/>
    <p:sldId id="361" r:id="rId46"/>
    <p:sldId id="370" r:id="rId47"/>
    <p:sldId id="457" r:id="rId48"/>
    <p:sldId id="371" r:id="rId49"/>
    <p:sldId id="264" r:id="rId50"/>
    <p:sldId id="274" r:id="rId51"/>
    <p:sldId id="311" r:id="rId52"/>
    <p:sldId id="275" r:id="rId53"/>
    <p:sldId id="280" r:id="rId54"/>
    <p:sldId id="286" r:id="rId55"/>
    <p:sldId id="287" r:id="rId56"/>
    <p:sldId id="276" r:id="rId57"/>
    <p:sldId id="310" r:id="rId58"/>
    <p:sldId id="277" r:id="rId59"/>
    <p:sldId id="278" r:id="rId60"/>
    <p:sldId id="335" r:id="rId61"/>
    <p:sldId id="336" r:id="rId62"/>
    <p:sldId id="337" r:id="rId63"/>
    <p:sldId id="338" r:id="rId64"/>
    <p:sldId id="339" r:id="rId65"/>
    <p:sldId id="340" r:id="rId66"/>
    <p:sldId id="341" r:id="rId67"/>
    <p:sldId id="343" r:id="rId68"/>
    <p:sldId id="344" r:id="rId69"/>
    <p:sldId id="345" r:id="rId70"/>
    <p:sldId id="346" r:id="rId71"/>
    <p:sldId id="347" r:id="rId72"/>
    <p:sldId id="349" r:id="rId73"/>
    <p:sldId id="352" r:id="rId74"/>
    <p:sldId id="307"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42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9/2/2014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CA"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CA"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endParaRPr lang="en-US"/>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6435AC9C-9AF6-1D45-A741-A1A0559CB10A}" type="slidenum">
              <a:rPr lang="en-US"/>
              <a:pPr/>
              <a:t>‹#›</a:t>
            </a:fld>
            <a:endParaRPr lang="en-US"/>
          </a:p>
        </p:txBody>
      </p:sp>
      <p:sp>
        <p:nvSpPr>
          <p:cNvPr id="6" name="Date Placeholder 5"/>
          <p:cNvSpPr>
            <a:spLocks noGrp="1"/>
          </p:cNvSpPr>
          <p:nvPr>
            <p:ph type="dt" sz="half" idx="12"/>
          </p:nvPr>
        </p:nvSpPr>
        <p:spPr>
          <a:xfrm>
            <a:off x="457200" y="6245225"/>
            <a:ext cx="2133600" cy="476250"/>
          </a:xfrm>
        </p:spPr>
        <p:txBody>
          <a:bodyPr/>
          <a:lstStyle>
            <a:lvl1pPr>
              <a:defRPr/>
            </a:lvl1pPr>
          </a:lstStyle>
          <a:p>
            <a:endParaRPr lang="en-US"/>
          </a:p>
        </p:txBody>
      </p:sp>
    </p:spTree>
    <p:extLst>
      <p:ext uri="{BB962C8B-B14F-4D97-AF65-F5344CB8AC3E}">
        <p14:creationId xmlns="" xmlns:p14="http://schemas.microsoft.com/office/powerpoint/2010/main" val="3822526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17D8E592-594A-824E-A498-5B9F730A93C0}"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extLst>
      <p:ext uri="{BB962C8B-B14F-4D97-AF65-F5344CB8AC3E}">
        <p14:creationId xmlns="" xmlns:p14="http://schemas.microsoft.com/office/powerpoint/2010/main" val="3958301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CA"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CA"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CA"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9/2/2014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9/2/2014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9/2/2014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CA"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CA"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CA"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9/2/2014</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hyperlink" Target="http://archives.cbc.ca/IDC-1-69-240-1155-20/that_was_then/life_society/gimli_glider"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 10 Plus</a:t>
            </a:r>
            <a:endParaRPr lang="en-US" dirty="0"/>
          </a:p>
        </p:txBody>
      </p:sp>
      <p:sp>
        <p:nvSpPr>
          <p:cNvPr id="3" name="Subtitle 2"/>
          <p:cNvSpPr>
            <a:spLocks noGrp="1"/>
          </p:cNvSpPr>
          <p:nvPr>
            <p:ph type="subTitle" idx="1"/>
          </p:nvPr>
        </p:nvSpPr>
        <p:spPr/>
        <p:txBody>
          <a:bodyPr/>
          <a:lstStyle/>
          <a:p>
            <a:r>
              <a:rPr lang="en-US" dirty="0" smtClean="0"/>
              <a:t>Ms. </a:t>
            </a:r>
            <a:r>
              <a:rPr lang="en-US" dirty="0" err="1" smtClean="0"/>
              <a:t>Lilian</a:t>
            </a:r>
            <a:r>
              <a:rPr lang="en-US" dirty="0" smtClean="0"/>
              <a:t> </a:t>
            </a:r>
            <a:r>
              <a:rPr lang="en-US" dirty="0" err="1" smtClean="0"/>
              <a:t>Albarico</a:t>
            </a:r>
            <a:endParaRPr lang="en-US" dirty="0"/>
          </a:p>
        </p:txBody>
      </p:sp>
      <p:sp>
        <p:nvSpPr>
          <p:cNvPr id="4" name="Rectangle 3"/>
          <p:cNvSpPr/>
          <p:nvPr/>
        </p:nvSpPr>
        <p:spPr>
          <a:xfrm>
            <a:off x="1183341" y="744611"/>
            <a:ext cx="679391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Welcome Students!!!</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3252352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170" y="187519"/>
            <a:ext cx="7772142" cy="6555641"/>
          </a:xfrm>
          <a:prstGeom prst="rect">
            <a:avLst/>
          </a:prstGeom>
        </p:spPr>
        <p:txBody>
          <a:bodyPr wrap="square">
            <a:spAutoFit/>
          </a:bodyPr>
          <a:lstStyle/>
          <a:p>
            <a:pPr algn="just"/>
            <a:r>
              <a:rPr lang="en-US" sz="3000" dirty="0">
                <a:solidFill>
                  <a:srgbClr val="FF0000"/>
                </a:solidFill>
              </a:rPr>
              <a:t>International System of Units</a:t>
            </a:r>
            <a:r>
              <a:rPr lang="en-US" sz="3000" dirty="0"/>
              <a:t>, officially called the </a:t>
            </a:r>
            <a:r>
              <a:rPr lang="en-US" sz="3000" i="1" dirty="0" err="1">
                <a:solidFill>
                  <a:srgbClr val="0000FF"/>
                </a:solidFill>
              </a:rPr>
              <a:t>Système</a:t>
            </a:r>
            <a:r>
              <a:rPr lang="en-US" sz="3000" i="1" dirty="0">
                <a:solidFill>
                  <a:srgbClr val="0000FF"/>
                </a:solidFill>
              </a:rPr>
              <a:t> International </a:t>
            </a:r>
            <a:r>
              <a:rPr lang="en-US" sz="3000" i="1" dirty="0" err="1">
                <a:solidFill>
                  <a:srgbClr val="0000FF"/>
                </a:solidFill>
              </a:rPr>
              <a:t>d'Unités</a:t>
            </a:r>
            <a:r>
              <a:rPr lang="en-US" sz="3000" i="1" dirty="0">
                <a:solidFill>
                  <a:srgbClr val="0000FF"/>
                </a:solidFill>
              </a:rPr>
              <a:t> </a:t>
            </a:r>
            <a:r>
              <a:rPr lang="en-US" sz="3000" dirty="0"/>
              <a:t>and abbreviated to SI</a:t>
            </a:r>
            <a:r>
              <a:rPr lang="en-US" sz="3000" dirty="0" smtClean="0"/>
              <a:t>, is </a:t>
            </a:r>
            <a:r>
              <a:rPr lang="en-US" sz="3000" dirty="0"/>
              <a:t>based on the metric system. </a:t>
            </a:r>
            <a:r>
              <a:rPr lang="en-US" sz="3000" dirty="0">
                <a:solidFill>
                  <a:srgbClr val="FF0000"/>
                </a:solidFill>
              </a:rPr>
              <a:t>It is the primary system of measurement used throughout the world </a:t>
            </a:r>
            <a:r>
              <a:rPr lang="en-US" sz="3000" dirty="0" smtClean="0">
                <a:solidFill>
                  <a:srgbClr val="FF0000"/>
                </a:solidFill>
              </a:rPr>
              <a:t>and in </a:t>
            </a:r>
            <a:r>
              <a:rPr lang="en-US" sz="3000" dirty="0">
                <a:solidFill>
                  <a:srgbClr val="FF0000"/>
                </a:solidFill>
              </a:rPr>
              <a:t>science. </a:t>
            </a:r>
            <a:endParaRPr lang="en-US" sz="3000" dirty="0" smtClean="0">
              <a:solidFill>
                <a:srgbClr val="FF0000"/>
              </a:solidFill>
            </a:endParaRPr>
          </a:p>
          <a:p>
            <a:pPr algn="just"/>
            <a:endParaRPr lang="en-US" sz="3000" dirty="0"/>
          </a:p>
          <a:p>
            <a:pPr algn="just"/>
            <a:r>
              <a:rPr lang="en-US" sz="3000" dirty="0" smtClean="0"/>
              <a:t>This </a:t>
            </a:r>
            <a:r>
              <a:rPr lang="en-US" sz="3000" dirty="0"/>
              <a:t>system is convenient and logical. In the SI system, the basic unit of length is the </a:t>
            </a:r>
            <a:r>
              <a:rPr lang="en-US" sz="3000" dirty="0" err="1" smtClean="0"/>
              <a:t>metre</a:t>
            </a:r>
            <a:r>
              <a:rPr lang="en-US" sz="3000" dirty="0" smtClean="0"/>
              <a:t>. Other </a:t>
            </a:r>
            <a:r>
              <a:rPr lang="en-US" sz="3000" dirty="0"/>
              <a:t>linear units of SI measurement, both larger and smaller than the </a:t>
            </a:r>
            <a:r>
              <a:rPr lang="en-US" sz="3000" dirty="0" err="1"/>
              <a:t>metre</a:t>
            </a:r>
            <a:r>
              <a:rPr lang="en-US" sz="3000" dirty="0"/>
              <a:t>, use prefixes that </a:t>
            </a:r>
            <a:r>
              <a:rPr lang="en-US" sz="3000" dirty="0" smtClean="0"/>
              <a:t>indicate powers </a:t>
            </a:r>
            <a:r>
              <a:rPr lang="en-US" sz="3000" dirty="0"/>
              <a:t>of 10 (1 </a:t>
            </a:r>
            <a:r>
              <a:rPr lang="en-US" sz="3000" dirty="0" err="1"/>
              <a:t>kilometre</a:t>
            </a:r>
            <a:r>
              <a:rPr lang="en-US" sz="3000" dirty="0"/>
              <a:t> = 103 </a:t>
            </a:r>
            <a:r>
              <a:rPr lang="en-US" sz="3000" dirty="0" err="1"/>
              <a:t>metres</a:t>
            </a:r>
            <a:r>
              <a:rPr lang="en-US" sz="3000" dirty="0"/>
              <a:t>; 1 </a:t>
            </a:r>
            <a:r>
              <a:rPr lang="en-US" sz="3000" dirty="0" err="1"/>
              <a:t>millimere</a:t>
            </a:r>
            <a:r>
              <a:rPr lang="en-US" sz="3000" dirty="0"/>
              <a:t> = 10–3 </a:t>
            </a:r>
            <a:r>
              <a:rPr lang="en-US" sz="3000" dirty="0" err="1"/>
              <a:t>metres</a:t>
            </a:r>
            <a:r>
              <a:rPr lang="en-US" sz="3000" dirty="0"/>
              <a:t>).</a:t>
            </a:r>
          </a:p>
        </p:txBody>
      </p:sp>
    </p:spTree>
    <p:extLst>
      <p:ext uri="{BB962C8B-B14F-4D97-AF65-F5344CB8AC3E}">
        <p14:creationId xmlns="" xmlns:p14="http://schemas.microsoft.com/office/powerpoint/2010/main" val="2952789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648200" y="0"/>
            <a:ext cx="4191000" cy="685800"/>
          </a:xfrm>
        </p:spPr>
        <p:txBody>
          <a:bodyPr/>
          <a:lstStyle/>
          <a:p>
            <a:pPr algn="r"/>
            <a:r>
              <a:rPr lang="en-US" sz="3600">
                <a:solidFill>
                  <a:schemeClr val="bg2"/>
                </a:solidFill>
              </a:rPr>
              <a:t> 	Base SI Units</a:t>
            </a:r>
          </a:p>
        </p:txBody>
      </p:sp>
      <p:graphicFrame>
        <p:nvGraphicFramePr>
          <p:cNvPr id="112681" name="Group 41"/>
          <p:cNvGraphicFramePr>
            <a:graphicFrameLocks noGrp="1"/>
          </p:cNvGraphicFramePr>
          <p:nvPr>
            <p:ph idx="1"/>
            <p:extLst>
              <p:ext uri="{D42A27DB-BD31-4B8C-83A1-F6EECF244321}">
                <p14:modId xmlns="" xmlns:p14="http://schemas.microsoft.com/office/powerpoint/2010/main" val="1034961260"/>
              </p:ext>
            </p:extLst>
          </p:nvPr>
        </p:nvGraphicFramePr>
        <p:xfrm>
          <a:off x="152400" y="685800"/>
          <a:ext cx="8839200" cy="6095683"/>
        </p:xfrm>
        <a:graphic>
          <a:graphicData uri="http://schemas.openxmlformats.org/drawingml/2006/table">
            <a:tbl>
              <a:tblPr/>
              <a:tblGrid>
                <a:gridCol w="4117975"/>
                <a:gridCol w="2360613"/>
                <a:gridCol w="2360612"/>
              </a:tblGrid>
              <a:tr h="6969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Quantity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Symbol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016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chemeClr val="accent1"/>
                          </a:solidFill>
                          <a:effectLst/>
                          <a:latin typeface="Arial" charset="0"/>
                          <a:ea typeface="ＭＳ Ｐゴシック" charset="0"/>
                        </a:rPr>
                        <a:t>Length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meter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chemeClr val="accent1"/>
                          </a:solidFill>
                          <a:effectLst/>
                          <a:latin typeface="Arial" charset="0"/>
                          <a:ea typeface="ＭＳ Ｐゴシック" charset="0"/>
                        </a:rPr>
                        <a:t>Mass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kilogram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kg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chemeClr val="accent1"/>
                          </a:solidFill>
                          <a:effectLst/>
                          <a:latin typeface="Arial" charset="0"/>
                          <a:ea typeface="ＭＳ Ｐゴシック" charset="0"/>
                        </a:rPr>
                        <a:t>Temperature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kelvin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chemeClr val="accent1"/>
                          </a:solidFill>
                          <a:effectLst/>
                          <a:latin typeface="Arial" charset="0"/>
                          <a:ea typeface="ＭＳ Ｐゴシック" charset="0"/>
                        </a:rPr>
                        <a:t>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second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39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chemeClr val="accent1"/>
                          </a:solidFill>
                          <a:effectLst/>
                          <a:latin typeface="Arial" charset="0"/>
                          <a:ea typeface="ＭＳ Ｐゴシック" charset="0"/>
                        </a:rPr>
                        <a:t>Amount of Substance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mole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mol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chemeClr val="accent1"/>
                          </a:solidFill>
                          <a:effectLst/>
                          <a:latin typeface="Arial" charset="0"/>
                          <a:ea typeface="ＭＳ Ｐゴシック" charset="0"/>
                        </a:rPr>
                        <a:t>Luminous Intensity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candela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cd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chemeClr val="accent1"/>
                          </a:solidFill>
                          <a:effectLst/>
                          <a:latin typeface="Arial" charset="0"/>
                          <a:ea typeface="ＭＳ Ｐゴシック" charset="0"/>
                        </a:rPr>
                        <a:t>Electric Current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ampere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chemeClr val="tx1"/>
                          </a:solidFill>
                          <a:effectLst/>
                          <a:latin typeface="Arial" charset="0"/>
                          <a:ea typeface="ＭＳ Ｐゴシック"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063080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228600"/>
            <a:ext cx="8229600" cy="762000"/>
          </a:xfrm>
        </p:spPr>
        <p:txBody>
          <a:bodyPr/>
          <a:lstStyle/>
          <a:p>
            <a:r>
              <a:rPr lang="en-US" sz="4000" b="1">
                <a:solidFill>
                  <a:srgbClr val="873624"/>
                </a:solidFill>
              </a:rPr>
              <a:t>Derived SI Units (examples)</a:t>
            </a:r>
          </a:p>
        </p:txBody>
      </p:sp>
      <p:graphicFrame>
        <p:nvGraphicFramePr>
          <p:cNvPr id="113701" name="Group 37"/>
          <p:cNvGraphicFramePr>
            <a:graphicFrameLocks noGrp="1"/>
          </p:cNvGraphicFramePr>
          <p:nvPr>
            <p:ph idx="1"/>
            <p:extLst>
              <p:ext uri="{D42A27DB-BD31-4B8C-83A1-F6EECF244321}">
                <p14:modId xmlns="" xmlns:p14="http://schemas.microsoft.com/office/powerpoint/2010/main" val="700798666"/>
              </p:ext>
            </p:extLst>
          </p:nvPr>
        </p:nvGraphicFramePr>
        <p:xfrm>
          <a:off x="76200" y="990600"/>
          <a:ext cx="8915400" cy="5708334"/>
        </p:xfrm>
        <a:graphic>
          <a:graphicData uri="http://schemas.openxmlformats.org/drawingml/2006/table">
            <a:tbl>
              <a:tblPr/>
              <a:tblGrid>
                <a:gridCol w="3113088"/>
                <a:gridCol w="3802062"/>
                <a:gridCol w="2000250"/>
              </a:tblGrid>
              <a:tr h="7524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Quantity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Symbol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rgbClr val="873624"/>
                          </a:solidFill>
                          <a:effectLst/>
                          <a:latin typeface="Arial" charset="0"/>
                          <a:ea typeface="ＭＳ Ｐゴシック" charset="0"/>
                        </a:rPr>
                        <a:t>Volume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cubic meter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rgbClr val="873624"/>
                          </a:solidFill>
                          <a:effectLst/>
                          <a:latin typeface="Arial" charset="0"/>
                          <a:ea typeface="ＭＳ Ｐゴシック" charset="0"/>
                        </a:rPr>
                        <a:t>m</a:t>
                      </a:r>
                      <a:r>
                        <a:rPr kumimoji="0" lang="en-US" sz="3600" b="0" i="0" u="none" strike="noStrike" cap="none" normalizeH="0" baseline="30000" dirty="0">
                          <a:ln>
                            <a:noFill/>
                          </a:ln>
                          <a:solidFill>
                            <a:srgbClr val="873624"/>
                          </a:solidFill>
                          <a:effectLst/>
                          <a:latin typeface="Arial" charset="0"/>
                          <a:ea typeface="ＭＳ Ｐゴシック" charset="0"/>
                        </a:rPr>
                        <a:t>3</a:t>
                      </a:r>
                      <a:endParaRPr kumimoji="0" lang="en-US" sz="3600" b="0" i="0" u="none" strike="noStrike" cap="none" normalizeH="0" baseline="0" dirty="0">
                        <a:ln>
                          <a:noFill/>
                        </a:ln>
                        <a:solidFill>
                          <a:srgbClr val="873624"/>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91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rgbClr val="873624"/>
                          </a:solidFill>
                          <a:effectLst/>
                          <a:latin typeface="Arial" charset="0"/>
                          <a:ea typeface="ＭＳ Ｐゴシック" charset="0"/>
                        </a:rPr>
                        <a:t>Density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kilograms per cubic meter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rgbClr val="873624"/>
                          </a:solidFill>
                          <a:effectLst/>
                          <a:latin typeface="Arial" charset="0"/>
                          <a:ea typeface="ＭＳ Ｐゴシック" charset="0"/>
                        </a:rPr>
                        <a:t>kg/m</a:t>
                      </a:r>
                      <a:r>
                        <a:rPr kumimoji="0" lang="en-US" sz="3600" b="0" i="0" u="none" strike="noStrike" cap="none" normalizeH="0" baseline="30000" dirty="0">
                          <a:ln>
                            <a:noFill/>
                          </a:ln>
                          <a:solidFill>
                            <a:srgbClr val="873624"/>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rgbClr val="873624"/>
                          </a:solidFill>
                          <a:effectLst/>
                          <a:latin typeface="Arial" charset="0"/>
                          <a:ea typeface="ＭＳ Ｐゴシック" charset="0"/>
                        </a:rPr>
                        <a:t>Speed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meter per second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rgbClr val="873624"/>
                          </a:solidFill>
                          <a:effectLst/>
                          <a:latin typeface="Arial" charset="0"/>
                          <a:ea typeface="ＭＳ Ｐゴシック" charset="0"/>
                        </a:rPr>
                        <a:t>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rgbClr val="873624"/>
                          </a:solidFill>
                          <a:effectLst/>
                          <a:latin typeface="Arial" charset="0"/>
                          <a:ea typeface="ＭＳ Ｐゴシック" charset="0"/>
                        </a:rPr>
                        <a:t>Newton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kg m/ s</a:t>
                      </a:r>
                      <a:r>
                        <a:rPr kumimoji="0" lang="en-US" sz="3600" b="0" i="0" u="none" strike="noStrike" cap="none" normalizeH="0" baseline="30000">
                          <a:ln>
                            <a:noFill/>
                          </a:ln>
                          <a:solidFill>
                            <a:schemeClr val="tx1"/>
                          </a:solidFill>
                          <a:effectLst/>
                          <a:latin typeface="Arial" charset="0"/>
                          <a:ea typeface="ＭＳ Ｐゴシック" charset="0"/>
                        </a:rPr>
                        <a:t>2</a:t>
                      </a:r>
                      <a:endParaRPr kumimoji="0" lang="en-US" sz="36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rgbClr val="873624"/>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rgbClr val="873624"/>
                          </a:solidFill>
                          <a:effectLst/>
                          <a:latin typeface="Arial" charset="0"/>
                          <a:ea typeface="ＭＳ Ｐゴシック" charset="0"/>
                        </a:rPr>
                        <a:t>Energy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Joule (kg m</a:t>
                      </a:r>
                      <a:r>
                        <a:rPr kumimoji="0" lang="en-US" sz="3600" b="0" i="0" u="none" strike="noStrike" cap="none" normalizeH="0" baseline="30000">
                          <a:ln>
                            <a:noFill/>
                          </a:ln>
                          <a:solidFill>
                            <a:schemeClr val="tx1"/>
                          </a:solidFill>
                          <a:effectLst/>
                          <a:latin typeface="Arial" charset="0"/>
                          <a:ea typeface="ＭＳ Ｐゴシック" charset="0"/>
                        </a:rPr>
                        <a:t>2</a:t>
                      </a:r>
                      <a:r>
                        <a:rPr kumimoji="0" lang="en-US" sz="3600" b="0" i="0" u="none" strike="noStrike" cap="none" normalizeH="0" baseline="0">
                          <a:ln>
                            <a:noFill/>
                          </a:ln>
                          <a:solidFill>
                            <a:schemeClr val="tx1"/>
                          </a:solidFill>
                          <a:effectLst/>
                          <a:latin typeface="Arial" charset="0"/>
                          <a:ea typeface="ＭＳ Ｐゴシック" charset="0"/>
                        </a:rPr>
                        <a:t>/s</a:t>
                      </a:r>
                      <a:r>
                        <a:rPr kumimoji="0" lang="en-US" sz="3600" b="0" i="0" u="none" strike="noStrike" cap="none" normalizeH="0" baseline="30000">
                          <a:ln>
                            <a:noFill/>
                          </a:ln>
                          <a:solidFill>
                            <a:schemeClr val="tx1"/>
                          </a:solidFill>
                          <a:effectLst/>
                          <a:latin typeface="Arial" charset="0"/>
                          <a:ea typeface="ＭＳ Ｐゴシック" charset="0"/>
                        </a:rPr>
                        <a:t>2</a:t>
                      </a:r>
                      <a:r>
                        <a:rPr kumimoji="0" lang="en-US" sz="3600" b="0" i="0" u="none" strike="noStrike" cap="none" normalizeH="0" baseline="0">
                          <a:ln>
                            <a:noFill/>
                          </a:ln>
                          <a:solidFill>
                            <a:schemeClr val="tx1"/>
                          </a:solidFill>
                          <a:effectLst/>
                          <a:latin typeface="Arial" charset="0"/>
                          <a:ea typeface="ＭＳ Ｐゴシック"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rgbClr val="873624"/>
                          </a:solidFill>
                          <a:effectLst/>
                          <a:latin typeface="Arial" charset="0"/>
                          <a:ea typeface="ＭＳ Ｐゴシック" charset="0"/>
                        </a:rPr>
                        <a:t>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rgbClr val="873624"/>
                          </a:solidFill>
                          <a:effectLst/>
                          <a:latin typeface="Arial" charset="0"/>
                          <a:ea typeface="ＭＳ Ｐゴシック" charset="0"/>
                        </a:rPr>
                        <a:t>Pressure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a:ln>
                            <a:noFill/>
                          </a:ln>
                          <a:solidFill>
                            <a:schemeClr val="tx1"/>
                          </a:solidFill>
                          <a:effectLst/>
                          <a:latin typeface="Arial" charset="0"/>
                          <a:ea typeface="ＭＳ Ｐゴシック" charset="0"/>
                        </a:rPr>
                        <a:t>Pascal (kg/(ms</a:t>
                      </a:r>
                      <a:r>
                        <a:rPr kumimoji="0" lang="en-US" sz="3600" b="0" i="0" u="none" strike="noStrike" cap="none" normalizeH="0" baseline="30000">
                          <a:ln>
                            <a:noFill/>
                          </a:ln>
                          <a:solidFill>
                            <a:schemeClr val="tx1"/>
                          </a:solidFill>
                          <a:effectLst/>
                          <a:latin typeface="Arial" charset="0"/>
                          <a:ea typeface="ＭＳ Ｐゴシック" charset="0"/>
                        </a:rPr>
                        <a:t>2</a:t>
                      </a:r>
                      <a:r>
                        <a:rPr kumimoji="0" lang="en-US" sz="3600" b="0" i="0" u="none" strike="noStrike" cap="none" normalizeH="0" baseline="0">
                          <a:ln>
                            <a:noFill/>
                          </a:ln>
                          <a:solidFill>
                            <a:schemeClr val="tx1"/>
                          </a:solidFill>
                          <a:effectLst/>
                          <a:latin typeface="Arial" charset="0"/>
                          <a:ea typeface="ＭＳ Ｐゴシック"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600" b="0" i="0" u="none" strike="noStrike" cap="none" normalizeH="0" baseline="0" dirty="0">
                          <a:ln>
                            <a:noFill/>
                          </a:ln>
                          <a:solidFill>
                            <a:srgbClr val="873624"/>
                          </a:solidFill>
                          <a:effectLst/>
                          <a:latin typeface="Arial" charset="0"/>
                          <a:ea typeface="ＭＳ Ｐゴシック" charset="0"/>
                        </a:rPr>
                        <a:t>Pa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150705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2209800" y="274638"/>
            <a:ext cx="5916613" cy="639762"/>
          </a:xfrm>
        </p:spPr>
        <p:txBody>
          <a:bodyPr/>
          <a:lstStyle/>
          <a:p>
            <a:r>
              <a:rPr lang="en-US" sz="4000" b="1" u="sng">
                <a:solidFill>
                  <a:srgbClr val="873624"/>
                </a:solidFill>
              </a:rPr>
              <a:t>SI Unit Prefixes</a:t>
            </a:r>
          </a:p>
        </p:txBody>
      </p:sp>
      <p:graphicFrame>
        <p:nvGraphicFramePr>
          <p:cNvPr id="111665" name="Group 49"/>
          <p:cNvGraphicFramePr>
            <a:graphicFrameLocks noGrp="1"/>
          </p:cNvGraphicFramePr>
          <p:nvPr>
            <p:ph sz="half" idx="2"/>
            <p:extLst>
              <p:ext uri="{D42A27DB-BD31-4B8C-83A1-F6EECF244321}">
                <p14:modId xmlns="" xmlns:p14="http://schemas.microsoft.com/office/powerpoint/2010/main" val="901213218"/>
              </p:ext>
            </p:extLst>
          </p:nvPr>
        </p:nvGraphicFramePr>
        <p:xfrm>
          <a:off x="1143000" y="990600"/>
          <a:ext cx="6934200" cy="5516880"/>
        </p:xfrm>
        <a:graphic>
          <a:graphicData uri="http://schemas.openxmlformats.org/drawingml/2006/table">
            <a:tbl>
              <a:tblPr/>
              <a:tblGrid>
                <a:gridCol w="2582863"/>
                <a:gridCol w="2543175"/>
                <a:gridCol w="1808162"/>
              </a:tblGrid>
              <a:tr h="355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200" b="0" i="0" u="none" strike="noStrike" cap="none" normalizeH="0" baseline="0">
                          <a:ln>
                            <a:noFill/>
                          </a:ln>
                          <a:solidFill>
                            <a:srgbClr val="ECE9C6"/>
                          </a:solidFill>
                          <a:effectLst/>
                          <a:latin typeface="Arial" charset="0"/>
                          <a:ea typeface="ＭＳ Ｐゴシック" charset="0"/>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200" b="0" i="0" u="none" strike="noStrike" cap="none" normalizeH="0" baseline="0">
                          <a:ln>
                            <a:noFill/>
                          </a:ln>
                          <a:solidFill>
                            <a:srgbClr val="ECE9C6"/>
                          </a:solidFill>
                          <a:effectLst/>
                          <a:latin typeface="Arial" charset="0"/>
                          <a:ea typeface="ＭＳ Ｐゴシック" charset="0"/>
                        </a:rPr>
                        <a:t>Symbol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3200" b="0" i="0" u="none" strike="noStrike" cap="none" normalizeH="0" baseline="30000" dirty="0">
                        <a:ln>
                          <a:noFill/>
                        </a:ln>
                        <a:solidFill>
                          <a:srgbClr val="ECE9C6"/>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55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err="1">
                          <a:ln>
                            <a:noFill/>
                          </a:ln>
                          <a:solidFill>
                            <a:schemeClr val="tx1"/>
                          </a:solidFill>
                          <a:effectLst/>
                          <a:latin typeface="Arial" charset="0"/>
                          <a:ea typeface="ＭＳ Ｐゴシック" charset="0"/>
                        </a:rPr>
                        <a:t>giga</a:t>
                      </a:r>
                      <a:r>
                        <a:rPr kumimoji="0" lang="en-US" sz="3000" b="0" i="0" u="none" strike="noStrike" cap="none" normalizeH="0" baseline="0" dirty="0">
                          <a:ln>
                            <a:noFill/>
                          </a:ln>
                          <a:solidFill>
                            <a:schemeClr val="tx1"/>
                          </a:solidFill>
                          <a:effectLst/>
                          <a:latin typeface="Arial" charset="0"/>
                          <a:ea typeface="ＭＳ Ｐゴシック"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10</a:t>
                      </a:r>
                      <a:r>
                        <a:rPr kumimoji="0" lang="en-US" sz="3000" b="0" i="0" u="none" strike="noStrike" cap="none" normalizeH="0" baseline="30000">
                          <a:ln>
                            <a:noFill/>
                          </a:ln>
                          <a:solidFill>
                            <a:schemeClr val="tx1"/>
                          </a:solidFill>
                          <a:effectLst/>
                          <a:latin typeface="Arial" charset="0"/>
                          <a:ea typeface="ＭＳ Ｐゴシック"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mega-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10</a:t>
                      </a:r>
                      <a:r>
                        <a:rPr kumimoji="0" lang="en-US" sz="3000" b="0" i="0" u="none" strike="noStrike" cap="none" normalizeH="0" baseline="30000">
                          <a:ln>
                            <a:noFill/>
                          </a:ln>
                          <a:solidFill>
                            <a:schemeClr val="tx1"/>
                          </a:solidFill>
                          <a:effectLst/>
                          <a:latin typeface="Arial" charset="0"/>
                          <a:ea typeface="ＭＳ Ｐゴシック"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kilo-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10</a:t>
                      </a:r>
                      <a:r>
                        <a:rPr kumimoji="0" lang="en-US" sz="3000" b="0" i="0" u="none" strike="noStrike" cap="none" normalizeH="0" baseline="3000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deci-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10</a:t>
                      </a:r>
                      <a:r>
                        <a:rPr kumimoji="0" lang="en-US" sz="3000" b="0" i="0" u="none" strike="noStrike" cap="none" normalizeH="0" baseline="30000">
                          <a:ln>
                            <a:noFill/>
                          </a:ln>
                          <a:solidFill>
                            <a:schemeClr val="tx1"/>
                          </a:solidFill>
                          <a:effectLst/>
                          <a:latin typeface="Arial" charset="0"/>
                          <a:ea typeface="ＭＳ Ｐゴシック"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centi-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10</a:t>
                      </a:r>
                      <a:r>
                        <a:rPr kumimoji="0" lang="en-US" sz="3000" b="0" i="0" u="none" strike="noStrike" cap="none" normalizeH="0" baseline="30000">
                          <a:ln>
                            <a:noFill/>
                          </a:ln>
                          <a:solidFill>
                            <a:schemeClr val="tx1"/>
                          </a:solidFill>
                          <a:effectLst/>
                          <a:latin typeface="Arial" charset="0"/>
                          <a:ea typeface="ＭＳ Ｐゴシック"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milli-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10</a:t>
                      </a:r>
                      <a:r>
                        <a:rPr kumimoji="0" lang="en-US" sz="3000" b="0" i="0" u="none" strike="noStrike" cap="none" normalizeH="0" baseline="3000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micro-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l-GR" sz="3000" b="0" i="0" u="none" strike="noStrike" cap="none" normalizeH="0" baseline="0">
                          <a:ln>
                            <a:noFill/>
                          </a:ln>
                          <a:solidFill>
                            <a:schemeClr val="tx1"/>
                          </a:solidFill>
                          <a:effectLst/>
                          <a:latin typeface="Arial" charset="0"/>
                          <a:ea typeface="ＭＳ Ｐゴシック" charset="0"/>
                          <a:cs typeface="Arial" charset="0"/>
                        </a:rPr>
                        <a:t>μ</a:t>
                      </a:r>
                      <a:endParaRPr kumimoji="0" lang="en-US" sz="30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10</a:t>
                      </a:r>
                      <a:r>
                        <a:rPr kumimoji="0" lang="en-US" sz="3000" b="0" i="0" u="none" strike="noStrike" cap="none" normalizeH="0" baseline="30000" dirty="0">
                          <a:ln>
                            <a:noFill/>
                          </a:ln>
                          <a:solidFill>
                            <a:schemeClr val="tx1"/>
                          </a:solidFill>
                          <a:effectLst/>
                          <a:latin typeface="Arial" charset="0"/>
                          <a:ea typeface="ＭＳ Ｐゴシック"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nano-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10</a:t>
                      </a:r>
                      <a:r>
                        <a:rPr kumimoji="0" lang="en-US" sz="3000" b="0" i="0" u="none" strike="noStrike" cap="none" normalizeH="0" baseline="30000" dirty="0">
                          <a:ln>
                            <a:noFill/>
                          </a:ln>
                          <a:solidFill>
                            <a:schemeClr val="tx1"/>
                          </a:solidFill>
                          <a:effectLst/>
                          <a:latin typeface="Arial" charset="0"/>
                          <a:ea typeface="ＭＳ Ｐゴシック"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pico-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10</a:t>
                      </a:r>
                      <a:r>
                        <a:rPr kumimoji="0" lang="en-US" sz="3000" b="0" i="0" u="none" strike="noStrike" cap="none" normalizeH="0" baseline="30000" dirty="0">
                          <a:ln>
                            <a:noFill/>
                          </a:ln>
                          <a:solidFill>
                            <a:schemeClr val="tx1"/>
                          </a:solidFill>
                          <a:effectLst/>
                          <a:latin typeface="Arial" charset="0"/>
                          <a:ea typeface="ＭＳ Ｐゴシック"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662422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776895" y="208692"/>
            <a:ext cx="7848600" cy="533400"/>
          </a:xfrm>
        </p:spPr>
        <p:txBody>
          <a:bodyPr/>
          <a:lstStyle/>
          <a:p>
            <a:r>
              <a:rPr lang="en-US" sz="4000" b="1" u="sng" dirty="0">
                <a:solidFill>
                  <a:srgbClr val="873624"/>
                </a:solidFill>
              </a:rPr>
              <a:t>SI Unit Prefixes for Length</a:t>
            </a:r>
          </a:p>
        </p:txBody>
      </p:sp>
      <p:graphicFrame>
        <p:nvGraphicFramePr>
          <p:cNvPr id="114748" name="Group 60"/>
          <p:cNvGraphicFramePr>
            <a:graphicFrameLocks noGrp="1"/>
          </p:cNvGraphicFramePr>
          <p:nvPr>
            <p:ph sz="half" idx="2"/>
            <p:extLst>
              <p:ext uri="{D42A27DB-BD31-4B8C-83A1-F6EECF244321}">
                <p14:modId xmlns="" xmlns:p14="http://schemas.microsoft.com/office/powerpoint/2010/main" val="1936642996"/>
              </p:ext>
            </p:extLst>
          </p:nvPr>
        </p:nvGraphicFramePr>
        <p:xfrm>
          <a:off x="690245" y="935376"/>
          <a:ext cx="7813555" cy="5516880"/>
        </p:xfrm>
        <a:graphic>
          <a:graphicData uri="http://schemas.openxmlformats.org/drawingml/2006/table">
            <a:tbl>
              <a:tblPr/>
              <a:tblGrid>
                <a:gridCol w="2889392"/>
                <a:gridCol w="2618750"/>
                <a:gridCol w="2305413"/>
              </a:tblGrid>
              <a:tr h="355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200" b="0" i="0" u="none" strike="noStrike" cap="none" normalizeH="0" baseline="0">
                          <a:ln>
                            <a:noFill/>
                          </a:ln>
                          <a:solidFill>
                            <a:srgbClr val="ECE9C6"/>
                          </a:solidFill>
                          <a:effectLst/>
                          <a:latin typeface="Arial" charset="0"/>
                          <a:ea typeface="ＭＳ Ｐゴシック" charset="0"/>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200" b="0" i="0" u="none" strike="noStrike" cap="none" normalizeH="0" baseline="0">
                          <a:ln>
                            <a:noFill/>
                          </a:ln>
                          <a:solidFill>
                            <a:srgbClr val="ECE9C6"/>
                          </a:solidFill>
                          <a:effectLst/>
                          <a:latin typeface="Arial" charset="0"/>
                          <a:ea typeface="ＭＳ Ｐゴシック" charset="0"/>
                        </a:rPr>
                        <a:t>Symbol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3200" b="0" i="0" u="none" strike="noStrike" cap="none" normalizeH="0" baseline="30000" dirty="0">
                        <a:ln>
                          <a:noFill/>
                        </a:ln>
                        <a:solidFill>
                          <a:srgbClr val="ECE9C6"/>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55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err="1">
                          <a:ln>
                            <a:noFill/>
                          </a:ln>
                          <a:solidFill>
                            <a:schemeClr val="tx1"/>
                          </a:solidFill>
                          <a:effectLst/>
                          <a:latin typeface="Arial" charset="0"/>
                          <a:ea typeface="ＭＳ Ｐゴシック" charset="0"/>
                        </a:rPr>
                        <a:t>gigameter</a:t>
                      </a:r>
                      <a:endParaRPr kumimoji="0" lang="en-US" sz="3000" b="0" i="0" u="none" strike="noStrike" cap="none" normalizeH="0" baseline="0" dirty="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err="1">
                          <a:ln>
                            <a:noFill/>
                          </a:ln>
                          <a:solidFill>
                            <a:schemeClr val="tx1"/>
                          </a:solidFill>
                          <a:effectLst/>
                          <a:latin typeface="Arial" charset="0"/>
                          <a:ea typeface="ＭＳ Ｐゴシック" charset="0"/>
                        </a:rPr>
                        <a:t>Gm</a:t>
                      </a:r>
                      <a:endParaRPr kumimoji="0" lang="en-US" sz="3000" b="0"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10</a:t>
                      </a:r>
                      <a:r>
                        <a:rPr kumimoji="0" lang="en-US" sz="3000" b="0" i="0" u="none" strike="noStrike" cap="none" normalizeH="0" baseline="30000">
                          <a:ln>
                            <a:noFill/>
                          </a:ln>
                          <a:solidFill>
                            <a:schemeClr val="tx1"/>
                          </a:solidFill>
                          <a:effectLst/>
                          <a:latin typeface="Arial" charset="0"/>
                          <a:ea typeface="ＭＳ Ｐゴシック"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err="1">
                          <a:ln>
                            <a:noFill/>
                          </a:ln>
                          <a:solidFill>
                            <a:schemeClr val="tx1"/>
                          </a:solidFill>
                          <a:effectLst/>
                          <a:latin typeface="Arial" charset="0"/>
                          <a:ea typeface="ＭＳ Ｐゴシック" charset="0"/>
                        </a:rPr>
                        <a:t>megameter</a:t>
                      </a:r>
                      <a:endParaRPr kumimoji="0" lang="en-US" sz="3000" b="0" i="0" u="none" strike="noStrike" cap="none" normalizeH="0" baseline="0" dirty="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10</a:t>
                      </a:r>
                      <a:r>
                        <a:rPr kumimoji="0" lang="en-US" sz="3000" b="0" i="0" u="none" strike="noStrike" cap="none" normalizeH="0" baseline="30000">
                          <a:ln>
                            <a:noFill/>
                          </a:ln>
                          <a:solidFill>
                            <a:schemeClr val="tx1"/>
                          </a:solidFill>
                          <a:effectLst/>
                          <a:latin typeface="Arial" charset="0"/>
                          <a:ea typeface="ＭＳ Ｐゴシック"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kilometer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10</a:t>
                      </a:r>
                      <a:r>
                        <a:rPr kumimoji="0" lang="en-US" sz="3000" b="0" i="0" u="none" strike="noStrike" cap="none" normalizeH="0" baseline="3000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decimeter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err="1">
                          <a:ln>
                            <a:noFill/>
                          </a:ln>
                          <a:solidFill>
                            <a:schemeClr val="tx1"/>
                          </a:solidFill>
                          <a:effectLst/>
                          <a:latin typeface="Arial" charset="0"/>
                          <a:ea typeface="ＭＳ Ｐゴシック" charset="0"/>
                        </a:rPr>
                        <a:t>dm</a:t>
                      </a:r>
                      <a:endParaRPr kumimoji="0" lang="en-US" sz="3000" b="0"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10</a:t>
                      </a:r>
                      <a:r>
                        <a:rPr kumimoji="0" lang="en-US" sz="3000" b="0" i="0" u="none" strike="noStrike" cap="none" normalizeH="0" baseline="30000">
                          <a:ln>
                            <a:noFill/>
                          </a:ln>
                          <a:solidFill>
                            <a:schemeClr val="tx1"/>
                          </a:solidFill>
                          <a:effectLst/>
                          <a:latin typeface="Arial" charset="0"/>
                          <a:ea typeface="ＭＳ Ｐゴシック"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4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centimeter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10</a:t>
                      </a:r>
                      <a:r>
                        <a:rPr kumimoji="0" lang="en-US" sz="3000" b="0" i="0" u="none" strike="noStrike" cap="none" normalizeH="0" baseline="30000">
                          <a:ln>
                            <a:noFill/>
                          </a:ln>
                          <a:solidFill>
                            <a:schemeClr val="tx1"/>
                          </a:solidFill>
                          <a:effectLst/>
                          <a:latin typeface="Arial" charset="0"/>
                          <a:ea typeface="ＭＳ Ｐゴシック"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millimeter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10</a:t>
                      </a:r>
                      <a:r>
                        <a:rPr kumimoji="0" lang="en-US" sz="3000" b="0" i="0" u="none" strike="noStrike" cap="none" normalizeH="0" baseline="30000" dirty="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micrometer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l-GR" sz="3000" b="0" i="0" u="none" strike="noStrike" cap="none" normalizeH="0" baseline="0">
                          <a:ln>
                            <a:noFill/>
                          </a:ln>
                          <a:solidFill>
                            <a:schemeClr val="tx1"/>
                          </a:solidFill>
                          <a:effectLst/>
                          <a:latin typeface="Arial" charset="0"/>
                          <a:ea typeface="ＭＳ Ｐゴシック" charset="0"/>
                          <a:cs typeface="Arial" charset="0"/>
                        </a:rPr>
                        <a:t>μ</a:t>
                      </a:r>
                      <a:r>
                        <a:rPr kumimoji="0" lang="en-US" sz="3000" b="0" i="0" u="none" strike="noStrike" cap="none" normalizeH="0" baseline="0">
                          <a:ln>
                            <a:noFill/>
                          </a:ln>
                          <a:solidFill>
                            <a:schemeClr val="tx1"/>
                          </a:solidFill>
                          <a:effectLst/>
                          <a:latin typeface="Arial" charset="0"/>
                          <a:ea typeface="ＭＳ Ｐゴシック" charset="0"/>
                          <a:cs typeface="Arial"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10</a:t>
                      </a:r>
                      <a:r>
                        <a:rPr kumimoji="0" lang="en-US" sz="3000" b="0" i="0" u="none" strike="noStrike" cap="none" normalizeH="0" baseline="30000" dirty="0">
                          <a:ln>
                            <a:noFill/>
                          </a:ln>
                          <a:solidFill>
                            <a:schemeClr val="tx1"/>
                          </a:solidFill>
                          <a:effectLst/>
                          <a:latin typeface="Arial" charset="0"/>
                          <a:ea typeface="ＭＳ Ｐゴシック"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nanometer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nm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10</a:t>
                      </a:r>
                      <a:r>
                        <a:rPr kumimoji="0" lang="en-US" sz="3000" b="0" i="0" u="none" strike="noStrike" cap="none" normalizeH="0" baseline="30000" dirty="0">
                          <a:ln>
                            <a:noFill/>
                          </a:ln>
                          <a:solidFill>
                            <a:schemeClr val="tx1"/>
                          </a:solidFill>
                          <a:effectLst/>
                          <a:latin typeface="Arial" charset="0"/>
                          <a:ea typeface="ＭＳ Ｐゴシック"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picometer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a:ln>
                            <a:noFill/>
                          </a:ln>
                          <a:solidFill>
                            <a:schemeClr val="tx1"/>
                          </a:solidFill>
                          <a:effectLst/>
                          <a:latin typeface="Arial" charset="0"/>
                          <a:ea typeface="ＭＳ Ｐゴシック" charset="0"/>
                        </a:rPr>
                        <a:t>pm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3000" b="0" i="0" u="none" strike="noStrike" cap="none" normalizeH="0" baseline="0" dirty="0">
                          <a:ln>
                            <a:noFill/>
                          </a:ln>
                          <a:solidFill>
                            <a:schemeClr val="tx1"/>
                          </a:solidFill>
                          <a:effectLst/>
                          <a:latin typeface="Arial" charset="0"/>
                          <a:ea typeface="ＭＳ Ｐゴシック" charset="0"/>
                        </a:rPr>
                        <a:t>10</a:t>
                      </a:r>
                      <a:r>
                        <a:rPr kumimoji="0" lang="en-US" sz="3000" b="0" i="0" u="none" strike="noStrike" cap="none" normalizeH="0" baseline="30000" dirty="0">
                          <a:ln>
                            <a:noFill/>
                          </a:ln>
                          <a:solidFill>
                            <a:schemeClr val="tx1"/>
                          </a:solidFill>
                          <a:effectLst/>
                          <a:latin typeface="Arial" charset="0"/>
                          <a:ea typeface="ＭＳ Ｐゴシック"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514114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effectLst>
            <a:outerShdw blurRad="63500" dist="107763" dir="2700000" algn="ctr" rotWithShape="0">
              <a:schemeClr val="bg2"/>
            </a:outerShdw>
          </a:effectLst>
        </p:spPr>
        <p:txBody>
          <a:bodyPr/>
          <a:lstStyle/>
          <a:p>
            <a:pPr eaLnBrk="1" hangingPunct="1"/>
            <a:r>
              <a:rPr lang="en-US" sz="3200" dirty="0" smtClean="0">
                <a:latin typeface="Arial Black" charset="0"/>
              </a:rPr>
              <a:t>Imperial </a:t>
            </a:r>
            <a:r>
              <a:rPr lang="en-US" sz="3200" dirty="0">
                <a:latin typeface="Arial Black" charset="0"/>
              </a:rPr>
              <a:t>Measures of Length</a:t>
            </a:r>
          </a:p>
        </p:txBody>
      </p:sp>
    </p:spTree>
    <p:extLst>
      <p:ext uri="{BB962C8B-B14F-4D97-AF65-F5344CB8AC3E}">
        <p14:creationId xmlns="" xmlns:p14="http://schemas.microsoft.com/office/powerpoint/2010/main" val="3595290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EXAMPLES:</a:t>
            </a:r>
          </a:p>
          <a:p>
            <a:endParaRPr lang="en-US" dirty="0"/>
          </a:p>
          <a:p>
            <a:r>
              <a:rPr lang="en-US" dirty="0"/>
              <a:t>distance in </a:t>
            </a:r>
            <a:r>
              <a:rPr lang="en-US" dirty="0" smtClean="0"/>
              <a:t>miles</a:t>
            </a:r>
            <a:endParaRPr lang="en-US" dirty="0"/>
          </a:p>
          <a:p>
            <a:r>
              <a:rPr lang="en-US" dirty="0" smtClean="0"/>
              <a:t>height </a:t>
            </a:r>
            <a:r>
              <a:rPr lang="en-US" dirty="0"/>
              <a:t>in feet and </a:t>
            </a:r>
            <a:r>
              <a:rPr lang="en-US" dirty="0" smtClean="0"/>
              <a:t>inches</a:t>
            </a:r>
            <a:endParaRPr lang="en-US" dirty="0"/>
          </a:p>
          <a:p>
            <a:r>
              <a:rPr lang="en-US" dirty="0" smtClean="0"/>
              <a:t>weight </a:t>
            </a:r>
            <a:r>
              <a:rPr lang="en-US" dirty="0"/>
              <a:t>in </a:t>
            </a:r>
            <a:r>
              <a:rPr lang="en-US" dirty="0" smtClean="0"/>
              <a:t>pounds</a:t>
            </a:r>
            <a:endParaRPr lang="en-US" dirty="0"/>
          </a:p>
          <a:p>
            <a:r>
              <a:rPr lang="en-US" dirty="0" smtClean="0"/>
              <a:t>capacity </a:t>
            </a:r>
            <a:r>
              <a:rPr lang="en-US" dirty="0"/>
              <a:t>in gallons.</a:t>
            </a:r>
          </a:p>
        </p:txBody>
      </p:sp>
      <p:sp>
        <p:nvSpPr>
          <p:cNvPr id="3" name="Title 2"/>
          <p:cNvSpPr>
            <a:spLocks noGrp="1"/>
          </p:cNvSpPr>
          <p:nvPr>
            <p:ph type="title"/>
          </p:nvPr>
        </p:nvSpPr>
        <p:spPr/>
        <p:txBody>
          <a:bodyPr/>
          <a:lstStyle/>
          <a:p>
            <a:r>
              <a:rPr lang="en-US" dirty="0" smtClean="0"/>
              <a:t>IMPERIAL SYSTEM</a:t>
            </a:r>
            <a:endParaRPr lang="en-US" dirty="0"/>
          </a:p>
        </p:txBody>
      </p:sp>
    </p:spTree>
    <p:extLst>
      <p:ext uri="{BB962C8B-B14F-4D97-AF65-F5344CB8AC3E}">
        <p14:creationId xmlns="" xmlns:p14="http://schemas.microsoft.com/office/powerpoint/2010/main" val="3463446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lgn="ctr"/>
            <a:r>
              <a:rPr lang="en-US" dirty="0"/>
              <a:t>A referent is an object that can be used to help estimate a measurement. From the earliest </a:t>
            </a:r>
            <a:r>
              <a:rPr lang="en-US" dirty="0" smtClean="0"/>
              <a:t>introduction to </a:t>
            </a:r>
            <a:r>
              <a:rPr lang="en-US" dirty="0"/>
              <a:t>metric units, students have had experience relating non-standard and standard units </a:t>
            </a:r>
            <a:r>
              <a:rPr lang="en-US" dirty="0" smtClean="0"/>
              <a:t>of measurement</a:t>
            </a:r>
            <a:r>
              <a:rPr lang="en-US" dirty="0"/>
              <a:t>. They have used referents to estimate the length of an object in </a:t>
            </a:r>
            <a:r>
              <a:rPr lang="en-US" dirty="0" err="1"/>
              <a:t>centimetres</a:t>
            </a:r>
            <a:r>
              <a:rPr lang="en-US" dirty="0"/>
              <a:t>, </a:t>
            </a:r>
            <a:r>
              <a:rPr lang="en-US" dirty="0" err="1"/>
              <a:t>metres</a:t>
            </a:r>
            <a:r>
              <a:rPr lang="en-US" dirty="0"/>
              <a:t>, </a:t>
            </a:r>
            <a:r>
              <a:rPr lang="en-US" dirty="0" smtClean="0"/>
              <a:t>and </a:t>
            </a:r>
            <a:r>
              <a:rPr lang="tr-TR" dirty="0" err="1" smtClean="0"/>
              <a:t>millimetres</a:t>
            </a:r>
            <a:r>
              <a:rPr lang="tr-TR" dirty="0"/>
              <a:t>.</a:t>
            </a:r>
            <a:endParaRPr lang="en-US" dirty="0"/>
          </a:p>
        </p:txBody>
      </p:sp>
      <p:sp>
        <p:nvSpPr>
          <p:cNvPr id="5" name="Title 4"/>
          <p:cNvSpPr>
            <a:spLocks noGrp="1"/>
          </p:cNvSpPr>
          <p:nvPr>
            <p:ph type="title"/>
          </p:nvPr>
        </p:nvSpPr>
        <p:spPr/>
        <p:txBody>
          <a:bodyPr/>
          <a:lstStyle/>
          <a:p>
            <a:r>
              <a:rPr lang="en-US" dirty="0" smtClean="0"/>
              <a:t>REFERENT</a:t>
            </a:r>
            <a:endParaRPr lang="en-US" dirty="0"/>
          </a:p>
        </p:txBody>
      </p:sp>
      <p:sp>
        <p:nvSpPr>
          <p:cNvPr id="2" name="TextBox 1"/>
          <p:cNvSpPr txBox="1"/>
          <p:nvPr/>
        </p:nvSpPr>
        <p:spPr>
          <a:xfrm>
            <a:off x="7537458" y="842150"/>
            <a:ext cx="184666" cy="369332"/>
          </a:xfrm>
          <a:prstGeom prst="rect">
            <a:avLst/>
          </a:prstGeom>
          <a:noFill/>
        </p:spPr>
        <p:txBody>
          <a:bodyPr wrap="none" rtlCol="0">
            <a:spAutoFit/>
          </a:bodyPr>
          <a:lstStyle/>
          <a:p>
            <a:endParaRPr lang="en-US" dirty="0"/>
          </a:p>
        </p:txBody>
      </p:sp>
    </p:spTree>
    <p:extLst>
      <p:ext uri="{BB962C8B-B14F-4D97-AF65-F5344CB8AC3E}">
        <p14:creationId xmlns="" xmlns:p14="http://schemas.microsoft.com/office/powerpoint/2010/main" val="3518435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Find a partner.</a:t>
            </a:r>
          </a:p>
          <a:p>
            <a:r>
              <a:rPr lang="en-US" dirty="0" smtClean="0"/>
              <a:t>Do Activity on page 5.</a:t>
            </a:r>
          </a:p>
          <a:p>
            <a:pPr marL="0" indent="0">
              <a:buNone/>
            </a:pPr>
            <a:endParaRPr lang="en-US" dirty="0"/>
          </a:p>
        </p:txBody>
      </p:sp>
      <p:sp>
        <p:nvSpPr>
          <p:cNvPr id="4" name="Title 3"/>
          <p:cNvSpPr>
            <a:spLocks noGrp="1"/>
          </p:cNvSpPr>
          <p:nvPr>
            <p:ph type="title"/>
          </p:nvPr>
        </p:nvSpPr>
        <p:spPr/>
        <p:txBody>
          <a:bodyPr/>
          <a:lstStyle/>
          <a:p>
            <a:r>
              <a:rPr lang="en-US" dirty="0" smtClean="0"/>
              <a:t>Opening Activity</a:t>
            </a:r>
            <a:endParaRPr lang="en-US" dirty="0"/>
          </a:p>
        </p:txBody>
      </p:sp>
    </p:spTree>
    <p:extLst>
      <p:ext uri="{BB962C8B-B14F-4D97-AF65-F5344CB8AC3E}">
        <p14:creationId xmlns="" xmlns:p14="http://schemas.microsoft.com/office/powerpoint/2010/main" val="4243663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Activity</a:t>
            </a:r>
            <a:endParaRPr lang="en-US" dirty="0"/>
          </a:p>
        </p:txBody>
      </p:sp>
      <p:pic>
        <p:nvPicPr>
          <p:cNvPr id="171010" name="Picture 2"/>
          <p:cNvPicPr>
            <a:picLocks noChangeAspect="1" noChangeArrowheads="1"/>
          </p:cNvPicPr>
          <p:nvPr/>
        </p:nvPicPr>
        <p:blipFill>
          <a:blip r:embed="rId2" cstate="print"/>
          <a:srcRect/>
          <a:stretch>
            <a:fillRect/>
          </a:stretch>
        </p:blipFill>
        <p:spPr bwMode="auto">
          <a:xfrm>
            <a:off x="287383" y="570156"/>
            <a:ext cx="7027816" cy="5514975"/>
          </a:xfrm>
          <a:prstGeom prst="rect">
            <a:avLst/>
          </a:prstGeom>
          <a:noFill/>
          <a:ln w="9525">
            <a:noFill/>
            <a:miter lim="800000"/>
            <a:headEnd/>
            <a:tailEnd/>
          </a:ln>
        </p:spPr>
      </p:pic>
      <p:pic>
        <p:nvPicPr>
          <p:cNvPr id="171011" name="Picture 3"/>
          <p:cNvPicPr>
            <a:picLocks noChangeAspect="1" noChangeArrowheads="1"/>
          </p:cNvPicPr>
          <p:nvPr/>
        </p:nvPicPr>
        <p:blipFill>
          <a:blip r:embed="rId3" cstate="print"/>
          <a:srcRect/>
          <a:stretch>
            <a:fillRect/>
          </a:stretch>
        </p:blipFill>
        <p:spPr bwMode="auto">
          <a:xfrm>
            <a:off x="6877323" y="387276"/>
            <a:ext cx="2007537" cy="1730132"/>
          </a:xfrm>
          <a:prstGeom prst="rect">
            <a:avLst/>
          </a:prstGeom>
          <a:noFill/>
          <a:ln w="9525">
            <a:noFill/>
            <a:miter lim="800000"/>
            <a:headEnd/>
            <a:tailEnd/>
          </a:ln>
        </p:spPr>
      </p:pic>
    </p:spTree>
    <p:extLst>
      <p:ext uri="{BB962C8B-B14F-4D97-AF65-F5344CB8AC3E}">
        <p14:creationId xmlns="" xmlns:p14="http://schemas.microsoft.com/office/powerpoint/2010/main" val="4243663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MEASUREMENT</a:t>
            </a:r>
            <a:endParaRPr lang="en-US" dirty="0"/>
          </a:p>
        </p:txBody>
      </p:sp>
      <p:sp>
        <p:nvSpPr>
          <p:cNvPr id="5" name="Text Placeholder 4"/>
          <p:cNvSpPr>
            <a:spLocks noGrp="1"/>
          </p:cNvSpPr>
          <p:nvPr>
            <p:ph type="body" idx="1"/>
          </p:nvPr>
        </p:nvSpPr>
        <p:spPr/>
        <p:txBody>
          <a:bodyPr/>
          <a:lstStyle/>
          <a:p>
            <a:r>
              <a:rPr lang="en-US" dirty="0" smtClean="0"/>
              <a:t>UNIT 1</a:t>
            </a:r>
            <a:endParaRPr lang="en-US" dirty="0"/>
          </a:p>
        </p:txBody>
      </p:sp>
    </p:spTree>
    <p:extLst>
      <p:ext uri="{BB962C8B-B14F-4D97-AF65-F5344CB8AC3E}">
        <p14:creationId xmlns="" xmlns:p14="http://schemas.microsoft.com/office/powerpoint/2010/main" val="2149314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Activity</a:t>
            </a:r>
            <a:endParaRPr lang="en-US" dirty="0"/>
          </a:p>
        </p:txBody>
      </p:sp>
      <p:pic>
        <p:nvPicPr>
          <p:cNvPr id="172034" name="Picture 2"/>
          <p:cNvPicPr>
            <a:picLocks noChangeAspect="1" noChangeArrowheads="1"/>
          </p:cNvPicPr>
          <p:nvPr/>
        </p:nvPicPr>
        <p:blipFill>
          <a:blip r:embed="rId2" cstate="print"/>
          <a:srcRect/>
          <a:stretch>
            <a:fillRect/>
          </a:stretch>
        </p:blipFill>
        <p:spPr bwMode="auto">
          <a:xfrm>
            <a:off x="433115" y="143268"/>
            <a:ext cx="8011637" cy="3305326"/>
          </a:xfrm>
          <a:prstGeom prst="rect">
            <a:avLst/>
          </a:prstGeom>
          <a:noFill/>
          <a:ln w="9525">
            <a:noFill/>
            <a:miter lim="800000"/>
            <a:headEnd/>
            <a:tailEnd/>
          </a:ln>
        </p:spPr>
      </p:pic>
      <p:pic>
        <p:nvPicPr>
          <p:cNvPr id="172035" name="Picture 3"/>
          <p:cNvPicPr>
            <a:picLocks noChangeAspect="1" noChangeArrowheads="1"/>
          </p:cNvPicPr>
          <p:nvPr/>
        </p:nvPicPr>
        <p:blipFill>
          <a:blip r:embed="rId3" cstate="print"/>
          <a:srcRect/>
          <a:stretch>
            <a:fillRect/>
          </a:stretch>
        </p:blipFill>
        <p:spPr bwMode="auto">
          <a:xfrm>
            <a:off x="2895328" y="3665357"/>
            <a:ext cx="2647950" cy="2714625"/>
          </a:xfrm>
          <a:prstGeom prst="rect">
            <a:avLst/>
          </a:prstGeom>
          <a:noFill/>
          <a:ln w="9525">
            <a:noFill/>
            <a:miter lim="800000"/>
            <a:headEnd/>
            <a:tailEnd/>
          </a:ln>
        </p:spPr>
      </p:pic>
    </p:spTree>
    <p:extLst>
      <p:ext uri="{BB962C8B-B14F-4D97-AF65-F5344CB8AC3E}">
        <p14:creationId xmlns="" xmlns:p14="http://schemas.microsoft.com/office/powerpoint/2010/main" val="4243663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smtClean="0"/>
              <a:t>1.1  Imperial Measures of Length</a:t>
            </a:r>
            <a:endParaRPr lang="en-US" sz="3600" b="1" dirty="0"/>
          </a:p>
        </p:txBody>
      </p:sp>
      <p:pic>
        <p:nvPicPr>
          <p:cNvPr id="107522" name="Picture 2"/>
          <p:cNvPicPr>
            <a:picLocks noChangeAspect="1" noChangeArrowheads="1"/>
          </p:cNvPicPr>
          <p:nvPr/>
        </p:nvPicPr>
        <p:blipFill>
          <a:blip r:embed="rId2" cstate="print"/>
          <a:srcRect/>
          <a:stretch>
            <a:fillRect/>
          </a:stretch>
        </p:blipFill>
        <p:spPr bwMode="auto">
          <a:xfrm>
            <a:off x="688489" y="1624406"/>
            <a:ext cx="7756263" cy="5001681"/>
          </a:xfrm>
          <a:prstGeom prst="rect">
            <a:avLst/>
          </a:prstGeom>
          <a:noFill/>
          <a:ln w="9525">
            <a:noFill/>
            <a:miter lim="800000"/>
            <a:headEnd/>
            <a:tailEnd/>
          </a:ln>
          <a:effectLst/>
        </p:spPr>
      </p:pic>
    </p:spTree>
    <p:extLst>
      <p:ext uri="{BB962C8B-B14F-4D97-AF65-F5344CB8AC3E}">
        <p14:creationId xmlns="" xmlns:p14="http://schemas.microsoft.com/office/powerpoint/2010/main" val="1343592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5750" y="1131888"/>
            <a:ext cx="1695450" cy="161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2" name="Title 1"/>
          <p:cNvSpPr>
            <a:spLocks noGrp="1"/>
          </p:cNvSpPr>
          <p:nvPr>
            <p:ph type="title"/>
          </p:nvPr>
        </p:nvSpPr>
        <p:spPr>
          <a:xfrm>
            <a:off x="-248483" y="49122"/>
            <a:ext cx="9550424" cy="1219200"/>
          </a:xfrm>
        </p:spPr>
        <p:txBody>
          <a:bodyPr/>
          <a:lstStyle/>
          <a:p>
            <a:pPr eaLnBrk="1" hangingPunct="1"/>
            <a:r>
              <a:rPr lang="en-US" sz="3000" dirty="0">
                <a:latin typeface="Arial Black" charset="0"/>
              </a:rPr>
              <a:t>Where Will You See Imperial Units Used?</a:t>
            </a:r>
          </a:p>
        </p:txBody>
      </p:sp>
      <p:sp>
        <p:nvSpPr>
          <p:cNvPr id="3" name="Content Placeholder 2"/>
          <p:cNvSpPr>
            <a:spLocks noGrp="1"/>
          </p:cNvSpPr>
          <p:nvPr>
            <p:ph idx="1"/>
          </p:nvPr>
        </p:nvSpPr>
        <p:spPr>
          <a:xfrm>
            <a:off x="1981200" y="2190750"/>
            <a:ext cx="7162800" cy="4454525"/>
          </a:xfrm>
        </p:spPr>
        <p:txBody>
          <a:bodyPr>
            <a:normAutofit fontScale="92500" lnSpcReduction="10000"/>
          </a:bodyPr>
          <a:lstStyle/>
          <a:p>
            <a:pPr eaLnBrk="1" hangingPunct="1"/>
            <a:r>
              <a:rPr lang="en-US" sz="3000" b="1" dirty="0">
                <a:latin typeface="Arial" charset="0"/>
              </a:rPr>
              <a:t>Real Estate: </a:t>
            </a:r>
            <a:r>
              <a:rPr lang="en-US" sz="3000" dirty="0">
                <a:latin typeface="Arial" charset="0"/>
              </a:rPr>
              <a:t>House floor plans are still calculated in sq. feet, not sq. </a:t>
            </a:r>
            <a:r>
              <a:rPr lang="en-US" sz="3000" dirty="0" err="1">
                <a:latin typeface="Arial" charset="0"/>
              </a:rPr>
              <a:t>metres</a:t>
            </a:r>
            <a:r>
              <a:rPr lang="en-US" sz="3000" dirty="0">
                <a:latin typeface="Arial" charset="0"/>
              </a:rPr>
              <a:t>.</a:t>
            </a:r>
          </a:p>
          <a:p>
            <a:pPr eaLnBrk="1" hangingPunct="1"/>
            <a:endParaRPr lang="en-US" sz="3000" b="1" dirty="0">
              <a:latin typeface="Arial" charset="0"/>
            </a:endParaRPr>
          </a:p>
          <a:p>
            <a:pPr eaLnBrk="1" hangingPunct="1"/>
            <a:r>
              <a:rPr lang="en-US" sz="3000" b="1" dirty="0">
                <a:latin typeface="Arial" charset="0"/>
              </a:rPr>
              <a:t>Construction: </a:t>
            </a:r>
            <a:r>
              <a:rPr lang="en-US" sz="3000" dirty="0">
                <a:latin typeface="Arial" charset="0"/>
              </a:rPr>
              <a:t>Wood lengths (</a:t>
            </a:r>
            <a:r>
              <a:rPr lang="en-US" sz="3000" dirty="0" err="1">
                <a:latin typeface="Arial" charset="0"/>
              </a:rPr>
              <a:t>ie</a:t>
            </a:r>
            <a:r>
              <a:rPr lang="en-US" sz="3000" dirty="0">
                <a:latin typeface="Arial" charset="0"/>
              </a:rPr>
              <a:t>. a </a:t>
            </a:r>
            <a:r>
              <a:rPr lang="ja-JP" altLang="en-US" sz="3000" dirty="0">
                <a:latin typeface="Arial" charset="0"/>
              </a:rPr>
              <a:t>“</a:t>
            </a:r>
            <a:r>
              <a:rPr lang="en-US" sz="3000" dirty="0">
                <a:latin typeface="Arial" charset="0"/>
              </a:rPr>
              <a:t>two-by-four</a:t>
            </a:r>
            <a:r>
              <a:rPr lang="ja-JP" altLang="en-US" sz="3000" dirty="0">
                <a:latin typeface="Arial" charset="0"/>
              </a:rPr>
              <a:t>”</a:t>
            </a:r>
            <a:r>
              <a:rPr lang="en-US" sz="3000" dirty="0">
                <a:latin typeface="Arial" charset="0"/>
              </a:rPr>
              <a:t> is a piece of wood that is 2 inches thick and 4 inches wide)</a:t>
            </a:r>
          </a:p>
          <a:p>
            <a:pPr eaLnBrk="1" hangingPunct="1"/>
            <a:endParaRPr lang="en-US" sz="3000" b="1" dirty="0">
              <a:latin typeface="Arial" charset="0"/>
            </a:endParaRPr>
          </a:p>
          <a:p>
            <a:pPr eaLnBrk="1" hangingPunct="1"/>
            <a:r>
              <a:rPr lang="en-US" sz="3000" b="1" dirty="0">
                <a:latin typeface="Arial" charset="0"/>
              </a:rPr>
              <a:t>Height: </a:t>
            </a:r>
            <a:r>
              <a:rPr lang="en-US" sz="3000" dirty="0">
                <a:latin typeface="Arial" charset="0"/>
              </a:rPr>
              <a:t>How many of us know our height in feet and inches (</a:t>
            </a:r>
            <a:r>
              <a:rPr lang="en-US" sz="3000" dirty="0" err="1">
                <a:latin typeface="Arial" charset="0"/>
              </a:rPr>
              <a:t>ie</a:t>
            </a:r>
            <a:r>
              <a:rPr lang="en-US" sz="3000" dirty="0">
                <a:latin typeface="Arial" charset="0"/>
              </a:rPr>
              <a:t>. 5</a:t>
            </a:r>
            <a:r>
              <a:rPr lang="ja-JP" altLang="en-US" sz="3000" dirty="0">
                <a:latin typeface="Arial" charset="0"/>
              </a:rPr>
              <a:t>’</a:t>
            </a:r>
            <a:r>
              <a:rPr lang="en-US" sz="3000" dirty="0">
                <a:latin typeface="Arial" charset="0"/>
              </a:rPr>
              <a:t> 3</a:t>
            </a:r>
            <a:r>
              <a:rPr lang="ja-JP" altLang="en-US" sz="3000" dirty="0">
                <a:latin typeface="Arial" charset="0"/>
              </a:rPr>
              <a:t>”</a:t>
            </a:r>
            <a:r>
              <a:rPr lang="en-US" sz="3000" dirty="0">
                <a:latin typeface="Arial" charset="0"/>
              </a:rPr>
              <a:t>) versus </a:t>
            </a:r>
            <a:r>
              <a:rPr lang="en-US" sz="3000" dirty="0" err="1">
                <a:latin typeface="Arial" charset="0"/>
              </a:rPr>
              <a:t>centimetres</a:t>
            </a:r>
            <a:r>
              <a:rPr lang="en-US" sz="3000" dirty="0">
                <a:latin typeface="Arial" charset="0"/>
              </a:rPr>
              <a:t>?</a:t>
            </a:r>
          </a:p>
          <a:p>
            <a:pPr eaLnBrk="1" hangingPunct="1"/>
            <a:endParaRPr lang="en-US" sz="2800" dirty="0">
              <a:latin typeface="Arial" charset="0"/>
            </a:endParaRPr>
          </a:p>
          <a:p>
            <a:pPr eaLnBrk="1" hangingPunct="1"/>
            <a:endParaRPr lang="en-US" dirty="0">
              <a:latin typeface="Arial" charset="0"/>
            </a:endParaRPr>
          </a:p>
        </p:txBody>
      </p:sp>
      <p:pic>
        <p:nvPicPr>
          <p:cNvPr id="2355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0812" y="2971800"/>
            <a:ext cx="1830388"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pic>
        <p:nvPicPr>
          <p:cNvPr id="2355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5750" y="4343400"/>
            <a:ext cx="1600200" cy="2301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 xmlns:p14="http://schemas.microsoft.com/office/powerpoint/2010/main" val="4055567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23554"/>
                                        </p:tgtEl>
                                        <p:attrNameLst>
                                          <p:attrName>style.visibility</p:attrName>
                                        </p:attrNameLst>
                                      </p:cBhvr>
                                      <p:to>
                                        <p:strVal val="visible"/>
                                      </p:to>
                                    </p:set>
                                    <p:animEffect transition="in" filter="checkerboard(across)">
                                      <p:cBhvr>
                                        <p:cTn id="11" dur="500"/>
                                        <p:tgtEl>
                                          <p:spTgt spid="2355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23555"/>
                                        </p:tgtEl>
                                        <p:attrNameLst>
                                          <p:attrName>style.visibility</p:attrName>
                                        </p:attrNameLst>
                                      </p:cBhvr>
                                      <p:to>
                                        <p:strVal val="visible"/>
                                      </p:to>
                                    </p:set>
                                    <p:animEffect transition="in" filter="checkerboard(across)">
                                      <p:cBhvr>
                                        <p:cTn id="20" dur="500"/>
                                        <p:tgtEl>
                                          <p:spTgt spid="2355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23556"/>
                                        </p:tgtEl>
                                        <p:attrNameLst>
                                          <p:attrName>style.visibility</p:attrName>
                                        </p:attrNameLst>
                                      </p:cBhvr>
                                      <p:to>
                                        <p:strVal val="visible"/>
                                      </p:to>
                                    </p:set>
                                    <p:animEffect transition="in" filter="checkerboard(across)">
                                      <p:cBhvr>
                                        <p:cTn id="29"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3581400"/>
            <a:ext cx="1463675" cy="141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pic>
        <p:nvPicPr>
          <p:cNvPr id="2150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6730" y="4601222"/>
            <a:ext cx="3646488" cy="2119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pic>
        <p:nvPicPr>
          <p:cNvPr id="2150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t="25098"/>
          <a:stretch>
            <a:fillRect/>
          </a:stretch>
        </p:blipFill>
        <p:spPr bwMode="auto">
          <a:xfrm>
            <a:off x="76200" y="213360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cxnSp>
        <p:nvCxnSpPr>
          <p:cNvPr id="7" name="Straight Arrow Connector 6"/>
          <p:cNvCxnSpPr/>
          <p:nvPr/>
        </p:nvCxnSpPr>
        <p:spPr bwMode="auto">
          <a:xfrm flipV="1">
            <a:off x="76200" y="2362200"/>
            <a:ext cx="685800" cy="304800"/>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sp>
        <p:nvSpPr>
          <p:cNvPr id="11266" name="Rectangle 2"/>
          <p:cNvSpPr>
            <a:spLocks noGrp="1" noChangeArrowheads="1"/>
          </p:cNvSpPr>
          <p:nvPr>
            <p:ph type="title"/>
          </p:nvPr>
        </p:nvSpPr>
        <p:spPr>
          <a:xfrm>
            <a:off x="76200" y="-228600"/>
            <a:ext cx="9144000" cy="1219200"/>
          </a:xfrm>
        </p:spPr>
        <p:txBody>
          <a:bodyPr/>
          <a:lstStyle/>
          <a:p>
            <a:pPr eaLnBrk="1" hangingPunct="1"/>
            <a:r>
              <a:rPr lang="en-US" sz="3600" dirty="0">
                <a:latin typeface="Arial Black" charset="0"/>
              </a:rPr>
              <a:t>Approximating Imperial </a:t>
            </a:r>
            <a:r>
              <a:rPr lang="en-US" sz="3600" dirty="0" smtClean="0">
                <a:latin typeface="Arial Black" charset="0"/>
              </a:rPr>
              <a:t>Units</a:t>
            </a:r>
            <a:endParaRPr lang="en-US" sz="3600" dirty="0">
              <a:latin typeface="Arial Black" charset="0"/>
            </a:endParaRPr>
          </a:p>
        </p:txBody>
      </p:sp>
      <p:sp>
        <p:nvSpPr>
          <p:cNvPr id="11267" name="Rectangle 3"/>
          <p:cNvSpPr>
            <a:spLocks noGrp="1" noChangeArrowheads="1"/>
          </p:cNvSpPr>
          <p:nvPr>
            <p:ph type="body" idx="1"/>
          </p:nvPr>
        </p:nvSpPr>
        <p:spPr>
          <a:xfrm>
            <a:off x="1219200" y="762000"/>
            <a:ext cx="8458200" cy="4454525"/>
          </a:xfrm>
        </p:spPr>
        <p:txBody>
          <a:bodyPr>
            <a:normAutofit/>
          </a:bodyPr>
          <a:lstStyle/>
          <a:p>
            <a:pPr eaLnBrk="1" hangingPunct="1"/>
            <a:r>
              <a:rPr lang="en-US" dirty="0">
                <a:latin typeface="Arial" charset="0"/>
              </a:rPr>
              <a:t>Imperial units can be related to the </a:t>
            </a:r>
            <a:r>
              <a:rPr lang="en-US" u="sng" dirty="0">
                <a:latin typeface="Arial" charset="0"/>
              </a:rPr>
              <a:t>human body</a:t>
            </a:r>
            <a:r>
              <a:rPr lang="en-US" dirty="0">
                <a:latin typeface="Arial" charset="0"/>
              </a:rPr>
              <a:t>. In fact this was how people originally measured objects.</a:t>
            </a:r>
            <a:br>
              <a:rPr lang="en-US" dirty="0">
                <a:latin typeface="Arial" charset="0"/>
              </a:rPr>
            </a:br>
            <a:endParaRPr lang="en-US" dirty="0">
              <a:latin typeface="Arial" charset="0"/>
            </a:endParaRPr>
          </a:p>
          <a:p>
            <a:pPr eaLnBrk="1" hangingPunct="1"/>
            <a:r>
              <a:rPr lang="en-US" dirty="0">
                <a:latin typeface="Arial" charset="0"/>
              </a:rPr>
              <a:t>The tip of your thumb to the first joint is approx. </a:t>
            </a:r>
            <a:br>
              <a:rPr lang="en-US" dirty="0">
                <a:latin typeface="Arial" charset="0"/>
              </a:rPr>
            </a:br>
            <a:r>
              <a:rPr lang="en-US" dirty="0">
                <a:latin typeface="Arial" charset="0"/>
              </a:rPr>
              <a:t>1 inch (or 1</a:t>
            </a:r>
            <a:r>
              <a:rPr lang="ja-JP" altLang="en-US" dirty="0">
                <a:latin typeface="Arial" charset="0"/>
              </a:rPr>
              <a:t>”</a:t>
            </a:r>
            <a:r>
              <a:rPr lang="en-US" dirty="0">
                <a:latin typeface="Arial" charset="0"/>
              </a:rPr>
              <a:t>).</a:t>
            </a:r>
          </a:p>
          <a:p>
            <a:pPr eaLnBrk="1" hangingPunct="1"/>
            <a:endParaRPr lang="en-US" dirty="0">
              <a:latin typeface="Arial" charset="0"/>
            </a:endParaRPr>
          </a:p>
          <a:p>
            <a:pPr eaLnBrk="1" hangingPunct="1"/>
            <a:r>
              <a:rPr lang="en-US" dirty="0">
                <a:latin typeface="Arial" charset="0"/>
              </a:rPr>
              <a:t>Your foot length is approx. 1 foot (or 1</a:t>
            </a:r>
            <a:r>
              <a:rPr lang="ja-JP" altLang="en-US" dirty="0">
                <a:latin typeface="Arial" charset="0"/>
              </a:rPr>
              <a:t>’</a:t>
            </a:r>
            <a:r>
              <a:rPr lang="en-US" dirty="0">
                <a:latin typeface="Arial" charset="0"/>
              </a:rPr>
              <a:t>).</a:t>
            </a:r>
          </a:p>
          <a:p>
            <a:pPr eaLnBrk="1" hangingPunct="1"/>
            <a:endParaRPr lang="en-US" dirty="0">
              <a:latin typeface="Arial" charset="0"/>
            </a:endParaRPr>
          </a:p>
          <a:p>
            <a:pPr eaLnBrk="1" hangingPunct="1"/>
            <a:r>
              <a:rPr lang="en-US" dirty="0">
                <a:latin typeface="Arial" charset="0"/>
              </a:rPr>
              <a:t>Your arm span from is approx. 1 yard (or 1 </a:t>
            </a:r>
            <a:r>
              <a:rPr lang="en-US" dirty="0" err="1">
                <a:latin typeface="Arial" charset="0"/>
              </a:rPr>
              <a:t>yd</a:t>
            </a:r>
            <a:r>
              <a:rPr lang="en-US" dirty="0">
                <a:latin typeface="Arial" charset="0"/>
              </a:rPr>
              <a:t>).</a:t>
            </a:r>
          </a:p>
        </p:txBody>
      </p:sp>
      <p:cxnSp>
        <p:nvCxnSpPr>
          <p:cNvPr id="10" name="Straight Arrow Connector 9"/>
          <p:cNvCxnSpPr/>
          <p:nvPr/>
        </p:nvCxnSpPr>
        <p:spPr bwMode="auto">
          <a:xfrm flipV="1">
            <a:off x="15875" y="3657600"/>
            <a:ext cx="1447800" cy="1295400"/>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1214057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smtClean="0"/>
              <a:t>1.1  Imperial Measures of Length</a:t>
            </a:r>
            <a:endParaRPr lang="en-US" sz="3600" b="1" dirty="0"/>
          </a:p>
        </p:txBody>
      </p:sp>
      <p:pic>
        <p:nvPicPr>
          <p:cNvPr id="102402" name="Picture 2"/>
          <p:cNvPicPr>
            <a:picLocks noChangeAspect="1" noChangeArrowheads="1"/>
          </p:cNvPicPr>
          <p:nvPr/>
        </p:nvPicPr>
        <p:blipFill>
          <a:blip r:embed="rId2" cstate="print"/>
          <a:srcRect/>
          <a:stretch>
            <a:fillRect/>
          </a:stretch>
        </p:blipFill>
        <p:spPr bwMode="auto">
          <a:xfrm>
            <a:off x="1863586" y="3429000"/>
            <a:ext cx="5867400" cy="3214067"/>
          </a:xfrm>
          <a:prstGeom prst="rect">
            <a:avLst/>
          </a:prstGeom>
          <a:noFill/>
          <a:ln w="9525">
            <a:noFill/>
            <a:miter lim="800000"/>
            <a:headEnd/>
            <a:tailEnd/>
          </a:ln>
          <a:effectLst/>
        </p:spPr>
      </p:pic>
      <p:pic>
        <p:nvPicPr>
          <p:cNvPr id="102403" name="Picture 3"/>
          <p:cNvPicPr>
            <a:picLocks noChangeAspect="1" noChangeArrowheads="1"/>
          </p:cNvPicPr>
          <p:nvPr/>
        </p:nvPicPr>
        <p:blipFill>
          <a:blip r:embed="rId3" cstate="print"/>
          <a:srcRect/>
          <a:stretch>
            <a:fillRect/>
          </a:stretch>
        </p:blipFill>
        <p:spPr bwMode="auto">
          <a:xfrm>
            <a:off x="552450" y="2295525"/>
            <a:ext cx="8039100" cy="1133475"/>
          </a:xfrm>
          <a:prstGeom prst="rect">
            <a:avLst/>
          </a:prstGeom>
          <a:noFill/>
          <a:ln w="9525">
            <a:noFill/>
            <a:miter lim="800000"/>
            <a:headEnd/>
            <a:tailEnd/>
          </a:ln>
          <a:effectLst/>
        </p:spPr>
      </p:pic>
    </p:spTree>
    <p:extLst>
      <p:ext uri="{BB962C8B-B14F-4D97-AF65-F5344CB8AC3E}">
        <p14:creationId xmlns="" xmlns:p14="http://schemas.microsoft.com/office/powerpoint/2010/main" val="1343592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8458200" cy="1219200"/>
          </a:xfrm>
        </p:spPr>
        <p:txBody>
          <a:bodyPr/>
          <a:lstStyle/>
          <a:p>
            <a:pPr eaLnBrk="1" hangingPunct="1"/>
            <a:r>
              <a:rPr lang="en-US" sz="3600">
                <a:latin typeface="Arial Black" charset="0"/>
              </a:rPr>
              <a:t>Approximating Imperial Units</a:t>
            </a:r>
          </a:p>
        </p:txBody>
      </p:sp>
      <p:pic>
        <p:nvPicPr>
          <p:cNvPr id="11269"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l="5217" t="5959" b="39104"/>
          <a:stretch>
            <a:fillRect/>
          </a:stretch>
        </p:blipFill>
        <p:spPr bwMode="auto">
          <a:xfrm>
            <a:off x="228600" y="676275"/>
            <a:ext cx="8763000" cy="602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 xmlns:p14="http://schemas.microsoft.com/office/powerpoint/2010/main" val="256274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dissolve">
                                      <p:cBhvr>
                                        <p:cTn id="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smtClean="0"/>
              <a:t>1.1  Imperial Measures of Length</a:t>
            </a:r>
            <a:endParaRPr lang="en-US" sz="3600" b="1" dirty="0"/>
          </a:p>
        </p:txBody>
      </p:sp>
      <p:pic>
        <p:nvPicPr>
          <p:cNvPr id="92161" name="Picture 1"/>
          <p:cNvPicPr>
            <a:picLocks noChangeAspect="1" noChangeArrowheads="1"/>
          </p:cNvPicPr>
          <p:nvPr/>
        </p:nvPicPr>
        <p:blipFill>
          <a:blip r:embed="rId2" cstate="print"/>
          <a:srcRect/>
          <a:stretch>
            <a:fillRect/>
          </a:stretch>
        </p:blipFill>
        <p:spPr bwMode="auto">
          <a:xfrm>
            <a:off x="1714500" y="2119313"/>
            <a:ext cx="5715000" cy="4095957"/>
          </a:xfrm>
          <a:prstGeom prst="rect">
            <a:avLst/>
          </a:prstGeom>
          <a:noFill/>
          <a:ln w="9525">
            <a:noFill/>
            <a:miter lim="800000"/>
            <a:headEnd/>
            <a:tailEnd/>
          </a:ln>
          <a:effectLst/>
        </p:spPr>
      </p:pic>
    </p:spTree>
    <p:extLst>
      <p:ext uri="{BB962C8B-B14F-4D97-AF65-F5344CB8AC3E}">
        <p14:creationId xmlns="" xmlns:p14="http://schemas.microsoft.com/office/powerpoint/2010/main" val="1343592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219200"/>
          </a:xfrm>
        </p:spPr>
        <p:txBody>
          <a:bodyPr/>
          <a:lstStyle/>
          <a:p>
            <a:pPr eaLnBrk="1" hangingPunct="1"/>
            <a:r>
              <a:rPr lang="en-US" sz="4000" dirty="0">
                <a:latin typeface="Arial Black" charset="0"/>
              </a:rPr>
              <a:t>What Imperial Unit Should You Choose?</a:t>
            </a:r>
          </a:p>
        </p:txBody>
      </p:sp>
      <p:sp>
        <p:nvSpPr>
          <p:cNvPr id="3" name="Content Placeholder 2"/>
          <p:cNvSpPr>
            <a:spLocks noGrp="1"/>
          </p:cNvSpPr>
          <p:nvPr>
            <p:ph idx="1"/>
          </p:nvPr>
        </p:nvSpPr>
        <p:spPr>
          <a:xfrm>
            <a:off x="0" y="1641475"/>
            <a:ext cx="9144000" cy="4454525"/>
          </a:xfrm>
        </p:spPr>
        <p:txBody>
          <a:bodyPr/>
          <a:lstStyle/>
          <a:p>
            <a:pPr eaLnBrk="1" hangingPunct="1"/>
            <a:r>
              <a:rPr lang="en-US" b="1">
                <a:latin typeface="Arial" charset="0"/>
              </a:rPr>
              <a:t>Name the best unit for each of the following.  Use inches, feet, yards, or miles.</a:t>
            </a:r>
          </a:p>
        </p:txBody>
      </p:sp>
      <p:pic>
        <p:nvPicPr>
          <p:cNvPr id="1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l="2396" t="43582" r="7361" b="37019"/>
          <a:stretch>
            <a:fillRect/>
          </a:stretch>
        </p:blipFill>
        <p:spPr bwMode="auto">
          <a:xfrm>
            <a:off x="0" y="2895600"/>
            <a:ext cx="9144000" cy="358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14" name="WordArt 4"/>
          <p:cNvSpPr>
            <a:spLocks noChangeArrowheads="1" noChangeShapeType="1" noTextEdit="1"/>
          </p:cNvSpPr>
          <p:nvPr/>
        </p:nvSpPr>
        <p:spPr bwMode="auto">
          <a:xfrm>
            <a:off x="3276600" y="3886200"/>
            <a:ext cx="685800" cy="5334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solidFill>
                  <a:srgbClr val="3366FF"/>
                </a:solidFill>
                <a:latin typeface="Arial Black"/>
                <a:ea typeface="Arial Black"/>
                <a:cs typeface="Arial Black"/>
              </a:rPr>
              <a:t>yd</a:t>
            </a:r>
          </a:p>
        </p:txBody>
      </p:sp>
      <p:sp>
        <p:nvSpPr>
          <p:cNvPr id="15" name="WordArt 5"/>
          <p:cNvSpPr>
            <a:spLocks noChangeArrowheads="1" noChangeShapeType="1" noTextEdit="1"/>
          </p:cNvSpPr>
          <p:nvPr/>
        </p:nvSpPr>
        <p:spPr bwMode="auto">
          <a:xfrm>
            <a:off x="3352800" y="4495800"/>
            <a:ext cx="533400" cy="4572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solidFill>
                  <a:srgbClr val="3366FF"/>
                </a:solidFill>
                <a:latin typeface="Arial Black"/>
                <a:ea typeface="Arial Black"/>
                <a:cs typeface="Arial Black"/>
              </a:rPr>
              <a:t>in</a:t>
            </a:r>
          </a:p>
        </p:txBody>
      </p:sp>
      <p:sp>
        <p:nvSpPr>
          <p:cNvPr id="16" name="WordArt 6"/>
          <p:cNvSpPr>
            <a:spLocks noChangeArrowheads="1" noChangeShapeType="1" noTextEdit="1"/>
          </p:cNvSpPr>
          <p:nvPr/>
        </p:nvSpPr>
        <p:spPr bwMode="auto">
          <a:xfrm>
            <a:off x="7924800" y="3962400"/>
            <a:ext cx="533400" cy="4572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solidFill>
                  <a:srgbClr val="3366FF"/>
                </a:solidFill>
                <a:latin typeface="Arial Black"/>
                <a:ea typeface="Arial Black"/>
                <a:cs typeface="Arial Black"/>
              </a:rPr>
              <a:t>in</a:t>
            </a:r>
          </a:p>
        </p:txBody>
      </p:sp>
      <p:sp>
        <p:nvSpPr>
          <p:cNvPr id="17" name="WordArt 7"/>
          <p:cNvSpPr>
            <a:spLocks noChangeArrowheads="1" noChangeShapeType="1" noTextEdit="1"/>
          </p:cNvSpPr>
          <p:nvPr/>
        </p:nvSpPr>
        <p:spPr bwMode="auto">
          <a:xfrm>
            <a:off x="3352800" y="5029200"/>
            <a:ext cx="533400" cy="4572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solidFill>
                  <a:srgbClr val="3366FF"/>
                </a:solidFill>
                <a:latin typeface="Arial Black"/>
                <a:ea typeface="Arial Black"/>
                <a:cs typeface="Arial Black"/>
              </a:rPr>
              <a:t>in</a:t>
            </a:r>
          </a:p>
        </p:txBody>
      </p:sp>
      <p:sp>
        <p:nvSpPr>
          <p:cNvPr id="18" name="WordArt 8"/>
          <p:cNvSpPr>
            <a:spLocks noChangeArrowheads="1" noChangeShapeType="1" noTextEdit="1"/>
          </p:cNvSpPr>
          <p:nvPr/>
        </p:nvSpPr>
        <p:spPr bwMode="auto">
          <a:xfrm>
            <a:off x="7924800" y="5638800"/>
            <a:ext cx="533400" cy="4572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solidFill>
                  <a:srgbClr val="3366FF"/>
                </a:solidFill>
                <a:latin typeface="Arial Black"/>
                <a:ea typeface="Arial Black"/>
                <a:cs typeface="Arial Black"/>
              </a:rPr>
              <a:t>in</a:t>
            </a:r>
          </a:p>
        </p:txBody>
      </p:sp>
      <p:sp>
        <p:nvSpPr>
          <p:cNvPr id="19" name="WordArt 9"/>
          <p:cNvSpPr>
            <a:spLocks noChangeArrowheads="1" noChangeShapeType="1" noTextEdit="1"/>
          </p:cNvSpPr>
          <p:nvPr/>
        </p:nvSpPr>
        <p:spPr bwMode="auto">
          <a:xfrm>
            <a:off x="7924800" y="5105400"/>
            <a:ext cx="533400" cy="4572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solidFill>
                  <a:srgbClr val="3366FF"/>
                </a:solidFill>
                <a:latin typeface="Arial Black"/>
                <a:ea typeface="Arial Black"/>
                <a:cs typeface="Arial Black"/>
              </a:rPr>
              <a:t>mi</a:t>
            </a:r>
          </a:p>
        </p:txBody>
      </p:sp>
      <p:sp>
        <p:nvSpPr>
          <p:cNvPr id="20" name="WordArt 10"/>
          <p:cNvSpPr>
            <a:spLocks noChangeArrowheads="1" noChangeShapeType="1" noTextEdit="1"/>
          </p:cNvSpPr>
          <p:nvPr/>
        </p:nvSpPr>
        <p:spPr bwMode="auto">
          <a:xfrm>
            <a:off x="7848600" y="4572000"/>
            <a:ext cx="685800" cy="5334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solidFill>
                  <a:srgbClr val="3366FF"/>
                </a:solidFill>
                <a:latin typeface="Arial Black"/>
                <a:ea typeface="Arial Black"/>
                <a:cs typeface="Arial Black"/>
              </a:rPr>
              <a:t>yd</a:t>
            </a:r>
          </a:p>
        </p:txBody>
      </p:sp>
      <p:sp>
        <p:nvSpPr>
          <p:cNvPr id="21" name="WordArt 11"/>
          <p:cNvSpPr>
            <a:spLocks noChangeArrowheads="1" noChangeShapeType="1" noTextEdit="1"/>
          </p:cNvSpPr>
          <p:nvPr/>
        </p:nvSpPr>
        <p:spPr bwMode="auto">
          <a:xfrm>
            <a:off x="3276600" y="5562600"/>
            <a:ext cx="609600" cy="4572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solidFill>
                  <a:srgbClr val="3366FF"/>
                </a:solidFill>
                <a:latin typeface="Arial Black"/>
                <a:ea typeface="Arial Black"/>
                <a:cs typeface="Arial Black"/>
              </a:rPr>
              <a:t>mi</a:t>
            </a:r>
          </a:p>
        </p:txBody>
      </p:sp>
    </p:spTree>
    <p:extLst>
      <p:ext uri="{BB962C8B-B14F-4D97-AF65-F5344CB8AC3E}">
        <p14:creationId xmlns="" xmlns:p14="http://schemas.microsoft.com/office/powerpoint/2010/main" val="4189528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349260"/>
            <a:ext cx="7756263" cy="1054250"/>
          </a:xfrm>
        </p:spPr>
        <p:txBody>
          <a:bodyPr/>
          <a:lstStyle/>
          <a:p>
            <a:pPr eaLnBrk="1" hangingPunct="1"/>
            <a:r>
              <a:rPr lang="en-US" sz="4000" dirty="0">
                <a:latin typeface="Arial Black" charset="0"/>
              </a:rPr>
              <a:t>Reading an Imperial Measuring Tape or Ruler</a:t>
            </a:r>
          </a:p>
        </p:txBody>
      </p:sp>
      <p:sp>
        <p:nvSpPr>
          <p:cNvPr id="3" name="Content Placeholder 2"/>
          <p:cNvSpPr>
            <a:spLocks noGrp="1"/>
          </p:cNvSpPr>
          <p:nvPr>
            <p:ph idx="1"/>
          </p:nvPr>
        </p:nvSpPr>
        <p:spPr>
          <a:xfrm>
            <a:off x="284366" y="2361067"/>
            <a:ext cx="3581400" cy="4800600"/>
          </a:xfrm>
        </p:spPr>
        <p:txBody>
          <a:bodyPr>
            <a:normAutofit/>
          </a:bodyPr>
          <a:lstStyle/>
          <a:p>
            <a:pPr algn="ctr" eaLnBrk="1" hangingPunct="1"/>
            <a:r>
              <a:rPr lang="en-US" dirty="0">
                <a:effectLst/>
                <a:latin typeface="Arial" charset="0"/>
              </a:rPr>
              <a:t>Use fractional</a:t>
            </a:r>
            <a:br>
              <a:rPr lang="en-US" dirty="0">
                <a:effectLst/>
                <a:latin typeface="Arial" charset="0"/>
              </a:rPr>
            </a:br>
            <a:r>
              <a:rPr lang="en-US" dirty="0">
                <a:effectLst/>
                <a:latin typeface="Arial" charset="0"/>
              </a:rPr>
              <a:t>increments, not decimals</a:t>
            </a:r>
          </a:p>
          <a:p>
            <a:pPr algn="ctr" eaLnBrk="1" hangingPunct="1"/>
            <a:r>
              <a:rPr lang="en-US" dirty="0">
                <a:effectLst/>
                <a:latin typeface="Arial" charset="0"/>
              </a:rPr>
              <a:t>The smallest unit is </a:t>
            </a:r>
            <a:endParaRPr lang="en-US" dirty="0" smtClean="0">
              <a:effectLst/>
              <a:latin typeface="Arial" charset="0"/>
            </a:endParaRPr>
          </a:p>
          <a:p>
            <a:pPr algn="ctr" eaLnBrk="1" hangingPunct="1"/>
            <a:r>
              <a:rPr lang="en-US" dirty="0" smtClean="0">
                <a:effectLst/>
                <a:latin typeface="Arial" charset="0"/>
              </a:rPr>
              <a:t> </a:t>
            </a:r>
            <a:r>
              <a:rPr lang="en-US" u="sng" dirty="0" smtClean="0">
                <a:effectLst/>
                <a:latin typeface="Arial" charset="0"/>
              </a:rPr>
              <a:t> </a:t>
            </a:r>
            <a:r>
              <a:rPr lang="en-US" u="sng" dirty="0">
                <a:effectLst/>
                <a:latin typeface="Arial" charset="0"/>
              </a:rPr>
              <a:t>1 </a:t>
            </a:r>
            <a:endParaRPr lang="en-US" altLang="ja-JP" dirty="0">
              <a:latin typeface="Arial" charset="0"/>
            </a:endParaRPr>
          </a:p>
          <a:p>
            <a:pPr marL="0" indent="0" algn="ctr" eaLnBrk="1" hangingPunct="1">
              <a:buNone/>
            </a:pPr>
            <a:r>
              <a:rPr lang="en-US" dirty="0" smtClean="0">
                <a:effectLst/>
                <a:latin typeface="Arial" charset="0"/>
              </a:rPr>
              <a:t>      16</a:t>
            </a:r>
            <a:endParaRPr lang="en-US" dirty="0">
              <a:effectLst/>
              <a:latin typeface="Arial" charset="0"/>
            </a:endParaRPr>
          </a:p>
          <a:p>
            <a:pPr algn="ctr" eaLnBrk="1" hangingPunct="1"/>
            <a:r>
              <a:rPr lang="en-US" dirty="0">
                <a:effectLst/>
                <a:latin typeface="Arial" charset="0"/>
              </a:rPr>
              <a:t>Let</a:t>
            </a:r>
            <a:r>
              <a:rPr lang="ja-JP" altLang="en-US" dirty="0">
                <a:effectLst/>
                <a:latin typeface="Arial" charset="0"/>
              </a:rPr>
              <a:t>’</a:t>
            </a:r>
            <a:r>
              <a:rPr lang="en-US" dirty="0">
                <a:effectLst/>
                <a:latin typeface="Arial" charset="0"/>
              </a:rPr>
              <a:t>s try some examples…</a:t>
            </a:r>
            <a:r>
              <a:rPr lang="en-US" dirty="0">
                <a:latin typeface="Arial" charset="0"/>
              </a:rPr>
              <a:t/>
            </a:r>
            <a:br>
              <a:rPr lang="en-US" dirty="0">
                <a:latin typeface="Arial" charset="0"/>
              </a:rPr>
            </a:br>
            <a:endParaRPr lang="en-US" dirty="0">
              <a:latin typeface="Arial" charset="0"/>
            </a:endParaRPr>
          </a:p>
          <a:p>
            <a:pPr algn="ctr" eaLnBrk="1" hangingPunct="1"/>
            <a:endParaRPr lang="en-US" dirty="0">
              <a:latin typeface="Arial" charset="0"/>
            </a:endParaRPr>
          </a:p>
          <a:p>
            <a:pPr algn="ctr" eaLnBrk="1" hangingPunct="1"/>
            <a:endParaRPr lang="en-US" dirty="0">
              <a:latin typeface="Arial" charset="0"/>
            </a:endParaRPr>
          </a:p>
        </p:txBody>
      </p:sp>
      <p:pic>
        <p:nvPicPr>
          <p:cNvPr id="1331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38600" y="1600200"/>
            <a:ext cx="4800600" cy="5018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 xmlns:p14="http://schemas.microsoft.com/office/powerpoint/2010/main" val="2135787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l="3305" t="7349" r="29765" b="70036"/>
          <a:stretch>
            <a:fillRect/>
          </a:stretch>
        </p:blipFill>
        <p:spPr bwMode="auto">
          <a:xfrm>
            <a:off x="152400" y="2438400"/>
            <a:ext cx="8812213"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14341" name="Rectangle 5"/>
          <p:cNvSpPr>
            <a:spLocks noChangeArrowheads="1"/>
          </p:cNvSpPr>
          <p:nvPr/>
        </p:nvSpPr>
        <p:spPr bwMode="auto">
          <a:xfrm>
            <a:off x="685800" y="-76200"/>
            <a:ext cx="7772400" cy="1219200"/>
          </a:xfrm>
          <a:prstGeom prst="rect">
            <a:avLst/>
          </a:prstGeom>
          <a:noFill/>
          <a:ln w="9525">
            <a:noFill/>
            <a:miter lim="800000"/>
            <a:headEnd/>
            <a:tailEnd/>
          </a:ln>
          <a:effectLst>
            <a:outerShdw dist="107763" dir="2700000" algn="ctr" rotWithShape="0">
              <a:schemeClr val="bg2">
                <a:alpha val="50000"/>
              </a:schemeClr>
            </a:outerShdw>
          </a:effectLst>
        </p:spPr>
        <p:txBody>
          <a:bodyPr lIns="92075" tIns="46038" rIns="92075" bIns="46038" anchor="ctr"/>
          <a:lstStyle/>
          <a:p>
            <a:pPr algn="ctr"/>
            <a:r>
              <a:rPr lang="en-US" sz="4400">
                <a:solidFill>
                  <a:schemeClr val="tx2"/>
                </a:solidFill>
                <a:effectLst>
                  <a:outerShdw blurRad="38100" dist="38100" dir="2700000" algn="tl">
                    <a:srgbClr val="000000"/>
                  </a:outerShdw>
                </a:effectLst>
                <a:latin typeface="Arial Black" charset="0"/>
              </a:rPr>
              <a:t>Guided Practice</a:t>
            </a:r>
          </a:p>
        </p:txBody>
      </p:sp>
      <p:sp>
        <p:nvSpPr>
          <p:cNvPr id="5" name="Content Placeholder 2"/>
          <p:cNvSpPr txBox="1">
            <a:spLocks/>
          </p:cNvSpPr>
          <p:nvPr/>
        </p:nvSpPr>
        <p:spPr>
          <a:xfrm>
            <a:off x="76200" y="838200"/>
            <a:ext cx="9067800" cy="4800600"/>
          </a:xfrm>
          <a:prstGeom prst="rect">
            <a:avLst/>
          </a:prstGeom>
        </p:spPr>
        <p:txBody>
          <a:bodyPr/>
          <a:lstStyle>
            <a:lvl1pPr marL="342900" indent="-342900"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chemeClr val="tx2"/>
              </a:buClr>
              <a:buSzPct val="75000"/>
              <a:buFont typeface="Wingdings" charset="0"/>
              <a:buChar char="n"/>
            </a:pPr>
            <a:r>
              <a:rPr lang="en-US" sz="3200" b="1">
                <a:effectLst>
                  <a:outerShdw blurRad="38100" dist="38100" dir="2700000" algn="tl">
                    <a:srgbClr val="000000"/>
                  </a:outerShdw>
                </a:effectLst>
                <a:latin typeface="Arial" charset="0"/>
              </a:rPr>
              <a:t>Fill in each measurement in inches and fractions of an inch.  If you can reduce your fraction into ⅛, ¼, or ½, do so!</a:t>
            </a:r>
            <a:r>
              <a:rPr lang="en-US">
                <a:effectLst>
                  <a:outerShdw blurRad="38100" dist="38100" dir="2700000" algn="tl">
                    <a:srgbClr val="000000"/>
                  </a:outerShdw>
                </a:effectLst>
                <a:latin typeface="Arial" charset="0"/>
              </a:rPr>
              <a:t/>
            </a:r>
            <a:br>
              <a:rPr lang="en-US">
                <a:effectLst>
                  <a:outerShdw blurRad="38100" dist="38100" dir="2700000" algn="tl">
                    <a:srgbClr val="000000"/>
                  </a:outerShdw>
                </a:effectLst>
                <a:latin typeface="Arial" charset="0"/>
              </a:rPr>
            </a:br>
            <a:endParaRPr lang="en-US">
              <a:effectLst>
                <a:outerShdw blurRad="38100" dist="38100" dir="2700000" algn="tl">
                  <a:srgbClr val="000000"/>
                </a:outerShdw>
              </a:effectLst>
              <a:latin typeface="Arial" charset="0"/>
            </a:endParaRPr>
          </a:p>
          <a:p>
            <a:pPr eaLnBrk="1" hangingPunct="1">
              <a:spcBef>
                <a:spcPct val="20000"/>
              </a:spcBef>
              <a:buClr>
                <a:schemeClr val="tx2"/>
              </a:buClr>
              <a:buSzPct val="75000"/>
              <a:buFont typeface="Wingdings" charset="0"/>
              <a:buChar char="n"/>
            </a:pPr>
            <a:endParaRPr lang="en-US" sz="3200">
              <a:effectLst>
                <a:outerShdw blurRad="38100" dist="38100" dir="2700000" algn="tl">
                  <a:srgbClr val="000000"/>
                </a:outerShdw>
              </a:effectLst>
              <a:latin typeface="Arial" charset="0"/>
            </a:endParaRPr>
          </a:p>
          <a:p>
            <a:pPr eaLnBrk="1" hangingPunct="1">
              <a:spcBef>
                <a:spcPct val="20000"/>
              </a:spcBef>
              <a:buClr>
                <a:schemeClr val="tx2"/>
              </a:buClr>
              <a:buSzPct val="75000"/>
              <a:buFont typeface="Wingdings" charset="0"/>
              <a:buChar char="n"/>
            </a:pPr>
            <a:endParaRPr lang="en-US" sz="3200">
              <a:effectLst>
                <a:outerShdw blurRad="38100" dist="38100" dir="2700000" algn="tl">
                  <a:srgbClr val="000000"/>
                </a:outerShdw>
              </a:effectLst>
              <a:latin typeface="Arial" charset="0"/>
            </a:endParaRPr>
          </a:p>
        </p:txBody>
      </p:sp>
    </p:spTree>
    <p:extLst>
      <p:ext uri="{BB962C8B-B14F-4D97-AF65-F5344CB8AC3E}">
        <p14:creationId xmlns="" xmlns:p14="http://schemas.microsoft.com/office/powerpoint/2010/main" val="460605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ssolve">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b="1" dirty="0" smtClean="0"/>
              <a:t>1 - Linear Measurement</a:t>
            </a:r>
          </a:p>
          <a:p>
            <a:r>
              <a:rPr lang="en-US" sz="4000" b="1" dirty="0" smtClean="0"/>
              <a:t>2 - Trigonometry</a:t>
            </a:r>
          </a:p>
          <a:p>
            <a:pPr>
              <a:buNone/>
            </a:pPr>
            <a:endParaRPr lang="en-US" sz="4000" b="1" dirty="0"/>
          </a:p>
        </p:txBody>
      </p:sp>
      <p:sp>
        <p:nvSpPr>
          <p:cNvPr id="3" name="Title 2"/>
          <p:cNvSpPr>
            <a:spLocks noGrp="1"/>
          </p:cNvSpPr>
          <p:nvPr>
            <p:ph type="title"/>
          </p:nvPr>
        </p:nvSpPr>
        <p:spPr/>
        <p:txBody>
          <a:bodyPr/>
          <a:lstStyle/>
          <a:p>
            <a:pPr algn="l"/>
            <a:r>
              <a:rPr lang="en-US" dirty="0" smtClean="0"/>
              <a:t>Chapter Contents</a:t>
            </a:r>
            <a:endParaRPr lang="en-US" dirty="0"/>
          </a:p>
        </p:txBody>
      </p:sp>
    </p:spTree>
    <p:extLst>
      <p:ext uri="{BB962C8B-B14F-4D97-AF65-F5344CB8AC3E}">
        <p14:creationId xmlns="" xmlns:p14="http://schemas.microsoft.com/office/powerpoint/2010/main" val="1789916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ChangeArrowheads="1"/>
          </p:cNvSpPr>
          <p:nvPr/>
        </p:nvSpPr>
        <p:spPr bwMode="auto">
          <a:xfrm>
            <a:off x="685800" y="0"/>
            <a:ext cx="7772400" cy="1219200"/>
          </a:xfrm>
          <a:prstGeom prst="rect">
            <a:avLst/>
          </a:prstGeom>
          <a:noFill/>
          <a:ln w="9525">
            <a:noFill/>
            <a:miter lim="800000"/>
            <a:headEnd/>
            <a:tailEnd/>
          </a:ln>
          <a:effectLst>
            <a:outerShdw dist="107763" dir="2700000" algn="ctr" rotWithShape="0">
              <a:schemeClr val="bg2">
                <a:alpha val="50000"/>
              </a:schemeClr>
            </a:outerShdw>
          </a:effectLst>
        </p:spPr>
        <p:txBody>
          <a:bodyPr lIns="92075" tIns="46038" rIns="92075" bIns="46038" anchor="ctr"/>
          <a:lstStyle/>
          <a:p>
            <a:pPr algn="ctr"/>
            <a:r>
              <a:rPr lang="en-US" sz="4400" dirty="0">
                <a:solidFill>
                  <a:schemeClr val="tx2"/>
                </a:solidFill>
                <a:effectLst>
                  <a:outerShdw blurRad="38100" dist="38100" dir="2700000" algn="tl">
                    <a:srgbClr val="000000"/>
                  </a:outerShdw>
                </a:effectLst>
                <a:latin typeface="Arial Black" charset="0"/>
              </a:rPr>
              <a:t>Converting Between Imperial Units</a:t>
            </a:r>
          </a:p>
        </p:txBody>
      </p:sp>
      <p:sp>
        <p:nvSpPr>
          <p:cNvPr id="5" name="Content Placeholder 2"/>
          <p:cNvSpPr txBox="1">
            <a:spLocks/>
          </p:cNvSpPr>
          <p:nvPr/>
        </p:nvSpPr>
        <p:spPr>
          <a:xfrm>
            <a:off x="76200" y="1295400"/>
            <a:ext cx="9067800" cy="4800600"/>
          </a:xfrm>
          <a:prstGeom prst="rect">
            <a:avLst/>
          </a:prstGeom>
        </p:spPr>
        <p:txBody>
          <a:bodyPr/>
          <a:lstStyle>
            <a:lvl1pPr marL="342900" indent="-342900"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chemeClr val="tx2"/>
              </a:buClr>
              <a:buSzPct val="75000"/>
              <a:buFont typeface="Wingdings" charset="0"/>
              <a:buChar char="n"/>
            </a:pPr>
            <a:r>
              <a:rPr lang="en-US" sz="3200">
                <a:effectLst>
                  <a:outerShdw blurRad="38100" dist="38100" dir="2700000" algn="tl">
                    <a:srgbClr val="000000"/>
                  </a:outerShdw>
                </a:effectLst>
                <a:latin typeface="Arial" charset="0"/>
              </a:rPr>
              <a:t>Use the following table (p. 6 in your textbook).</a:t>
            </a:r>
          </a:p>
          <a:p>
            <a:pPr eaLnBrk="1" hangingPunct="1">
              <a:spcBef>
                <a:spcPct val="20000"/>
              </a:spcBef>
              <a:buClr>
                <a:schemeClr val="tx2"/>
              </a:buClr>
              <a:buSzPct val="75000"/>
              <a:buFont typeface="Wingdings" charset="0"/>
              <a:buChar char="n"/>
            </a:pPr>
            <a:r>
              <a:rPr lang="en-US" sz="3200">
                <a:effectLst>
                  <a:outerShdw blurRad="38100" dist="38100" dir="2700000" algn="tl">
                    <a:srgbClr val="000000"/>
                  </a:outerShdw>
                </a:effectLst>
                <a:latin typeface="Arial" charset="0"/>
              </a:rPr>
              <a:t>You will always be given the conversion factor on a test! (Not expected to memorize!)</a:t>
            </a:r>
            <a:r>
              <a:rPr lang="en-US">
                <a:effectLst>
                  <a:outerShdw blurRad="38100" dist="38100" dir="2700000" algn="tl">
                    <a:srgbClr val="000000"/>
                  </a:outerShdw>
                </a:effectLst>
                <a:latin typeface="Arial" charset="0"/>
              </a:rPr>
              <a:t/>
            </a:r>
            <a:br>
              <a:rPr lang="en-US">
                <a:effectLst>
                  <a:outerShdw blurRad="38100" dist="38100" dir="2700000" algn="tl">
                    <a:srgbClr val="000000"/>
                  </a:outerShdw>
                </a:effectLst>
                <a:latin typeface="Arial" charset="0"/>
              </a:rPr>
            </a:br>
            <a:endParaRPr lang="en-US">
              <a:effectLst>
                <a:outerShdw blurRad="38100" dist="38100" dir="2700000" algn="tl">
                  <a:srgbClr val="000000"/>
                </a:outerShdw>
              </a:effectLst>
              <a:latin typeface="Arial" charset="0"/>
            </a:endParaRPr>
          </a:p>
          <a:p>
            <a:pPr eaLnBrk="1" hangingPunct="1">
              <a:spcBef>
                <a:spcPct val="20000"/>
              </a:spcBef>
              <a:buClr>
                <a:schemeClr val="tx2"/>
              </a:buClr>
              <a:buSzPct val="75000"/>
              <a:buFont typeface="Wingdings" charset="0"/>
              <a:buChar char="n"/>
            </a:pPr>
            <a:endParaRPr lang="en-US" sz="3200">
              <a:effectLst>
                <a:outerShdw blurRad="38100" dist="38100" dir="2700000" algn="tl">
                  <a:srgbClr val="000000"/>
                </a:outerShdw>
              </a:effectLst>
              <a:latin typeface="Arial" charset="0"/>
            </a:endParaRPr>
          </a:p>
          <a:p>
            <a:pPr eaLnBrk="1" hangingPunct="1">
              <a:spcBef>
                <a:spcPct val="20000"/>
              </a:spcBef>
              <a:buClr>
                <a:schemeClr val="tx2"/>
              </a:buClr>
              <a:buSzPct val="75000"/>
              <a:buFont typeface="Wingdings" charset="0"/>
              <a:buChar char="n"/>
            </a:pPr>
            <a:endParaRPr lang="en-US" sz="3200">
              <a:effectLst>
                <a:outerShdw blurRad="38100" dist="38100" dir="2700000" algn="tl">
                  <a:srgbClr val="000000"/>
                </a:outerShdw>
              </a:effectLst>
              <a:latin typeface="Arial" charset="0"/>
            </a:endParaRPr>
          </a:p>
        </p:txBody>
      </p:sp>
      <p:graphicFrame>
        <p:nvGraphicFramePr>
          <p:cNvPr id="6" name="Table 5"/>
          <p:cNvGraphicFramePr>
            <a:graphicFrameLocks noGrp="1"/>
          </p:cNvGraphicFramePr>
          <p:nvPr/>
        </p:nvGraphicFramePr>
        <p:xfrm>
          <a:off x="457200" y="3048000"/>
          <a:ext cx="8153400" cy="3474720"/>
        </p:xfrm>
        <a:graphic>
          <a:graphicData uri="http://schemas.openxmlformats.org/drawingml/2006/table">
            <a:tbl>
              <a:tblPr/>
              <a:tblGrid>
                <a:gridCol w="2717800"/>
                <a:gridCol w="2717800"/>
                <a:gridCol w="2717800"/>
              </a:tblGrid>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charset="0"/>
                          <a:ea typeface="ＭＳ Ｐゴシック" charset="0"/>
                        </a:rPr>
                        <a:t>Imperial Unit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charset="0"/>
                          <a:ea typeface="ＭＳ Ｐゴシック" charset="0"/>
                        </a:rPr>
                        <a:t>Abbreviation</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charset="0"/>
                          <a:ea typeface="ＭＳ Ｐゴシック" charset="0"/>
                        </a:rPr>
                        <a:t>Conversion</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7E7"/>
                    </a:solid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Inch</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in. or (</a:t>
                      </a:r>
                      <a:r>
                        <a:rPr kumimoji="0" lang="ja-JP" altLang="en-US" sz="2400" b="0" i="0" u="none" strike="noStrike" cap="none" normalizeH="0" baseline="0">
                          <a:ln>
                            <a:noFill/>
                          </a:ln>
                          <a:solidFill>
                            <a:srgbClr val="000000"/>
                          </a:solidFill>
                          <a:effectLst/>
                          <a:latin typeface="Arial" charset="0"/>
                          <a:ea typeface="ＭＳ Ｐゴシック" charset="0"/>
                        </a:rPr>
                        <a:t>“</a:t>
                      </a:r>
                      <a:r>
                        <a:rPr kumimoji="0" lang="en-US" sz="2400" b="0" i="0" u="none" strike="noStrike" cap="none" normalizeH="0" baseline="0">
                          <a:ln>
                            <a:noFill/>
                          </a:ln>
                          <a:solidFill>
                            <a:srgbClr val="000000"/>
                          </a:solidFill>
                          <a:effectLst/>
                          <a:latin typeface="Arial" charset="0"/>
                          <a:ea typeface="ＭＳ Ｐゴシック" charset="0"/>
                        </a:rPr>
                        <a:t>) </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BCB"/>
                    </a:solid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Foot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ft. or (</a:t>
                      </a:r>
                      <a:r>
                        <a:rPr kumimoji="0" lang="ja-JP" altLang="en-US" sz="2400" b="0" i="0" u="none" strike="noStrike" cap="none" normalizeH="0" baseline="0">
                          <a:ln>
                            <a:noFill/>
                          </a:ln>
                          <a:solidFill>
                            <a:srgbClr val="000000"/>
                          </a:solidFill>
                          <a:effectLst/>
                          <a:latin typeface="Arial" charset="0"/>
                          <a:ea typeface="ＭＳ Ｐゴシック" charset="0"/>
                        </a:rPr>
                        <a:t>‘</a:t>
                      </a:r>
                      <a:r>
                        <a:rPr kumimoji="0" lang="en-US" sz="2400" b="0" i="0" u="none" strike="noStrike" cap="none" normalizeH="0" baseline="0">
                          <a:ln>
                            <a:noFill/>
                          </a:ln>
                          <a:solidFill>
                            <a:srgbClr val="000000"/>
                          </a:solidFill>
                          <a:effectLst/>
                          <a:latin typeface="Arial" charset="0"/>
                          <a:ea typeface="ＭＳ Ｐゴシック" charset="0"/>
                        </a:rPr>
                        <a: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1 ft = 12 in.</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7E7"/>
                    </a:solid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Yard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yd. </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1 yd. = 3 ft.</a:t>
                      </a:r>
                      <a:br>
                        <a:rPr kumimoji="0" lang="en-US" sz="2400" b="0" i="0" u="none" strike="noStrike" cap="none" normalizeH="0" baseline="0">
                          <a:ln>
                            <a:noFill/>
                          </a:ln>
                          <a:solidFill>
                            <a:srgbClr val="000000"/>
                          </a:solidFill>
                          <a:effectLst/>
                          <a:latin typeface="Arial" charset="0"/>
                          <a:ea typeface="ＭＳ Ｐゴシック" charset="0"/>
                        </a:rPr>
                      </a:br>
                      <a:r>
                        <a:rPr kumimoji="0" lang="en-US" sz="2400" b="0" i="0" u="none" strike="noStrike" cap="none" normalizeH="0" baseline="0">
                          <a:ln>
                            <a:noFill/>
                          </a:ln>
                          <a:solidFill>
                            <a:srgbClr val="000000"/>
                          </a:solidFill>
                          <a:effectLst/>
                          <a:latin typeface="Arial" charset="0"/>
                          <a:ea typeface="ＭＳ Ｐゴシック" charset="0"/>
                        </a:rPr>
                        <a:t>1 yd = 36 in.</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BCB"/>
                    </a:solid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Mile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mi.</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1 mi. = 1760 yd.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1 mi. = 5280 ft.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 xmlns:p14="http://schemas.microsoft.com/office/powerpoint/2010/main" val="2397446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2413" y="-171450"/>
            <a:ext cx="9685338" cy="1143000"/>
          </a:xfrm>
        </p:spPr>
        <p:txBody>
          <a:bodyPr/>
          <a:lstStyle/>
          <a:p>
            <a:pPr eaLnBrk="1" hangingPunct="1"/>
            <a:r>
              <a:rPr lang="en-US" sz="2800" b="1">
                <a:latin typeface="Arial Black" charset="0"/>
              </a:rPr>
              <a:t>To Convert Between Imperial Measurements…</a:t>
            </a:r>
          </a:p>
        </p:txBody>
      </p:sp>
      <p:graphicFrame>
        <p:nvGraphicFramePr>
          <p:cNvPr id="6147" name="Object 2"/>
          <p:cNvGraphicFramePr>
            <a:graphicFrameLocks noChangeAspect="1"/>
          </p:cNvGraphicFramePr>
          <p:nvPr/>
        </p:nvGraphicFramePr>
        <p:xfrm>
          <a:off x="3562350" y="2305050"/>
          <a:ext cx="2363788" cy="714375"/>
        </p:xfrm>
        <a:graphic>
          <a:graphicData uri="http://schemas.openxmlformats.org/presentationml/2006/ole">
            <p:oleObj spid="_x0000_s174082" name="Equation" r:id="rId3" imgW="672808" imgH="203112" progId="">
              <p:embed/>
            </p:oleObj>
          </a:graphicData>
        </a:graphic>
      </p:graphicFrame>
      <p:sp>
        <p:nvSpPr>
          <p:cNvPr id="6148" name="AutoShape 4"/>
          <p:cNvSpPr>
            <a:spLocks noChangeArrowheads="1"/>
          </p:cNvSpPr>
          <p:nvPr/>
        </p:nvSpPr>
        <p:spPr bwMode="auto">
          <a:xfrm>
            <a:off x="755650" y="1917700"/>
            <a:ext cx="2339975" cy="1439863"/>
          </a:xfrm>
          <a:prstGeom prst="rightArrow">
            <a:avLst>
              <a:gd name="adj1" fmla="val 50000"/>
              <a:gd name="adj2" fmla="val 40628"/>
            </a:avLst>
          </a:prstGeom>
          <a:solidFill>
            <a:schemeClr val="accent2"/>
          </a:solidFill>
          <a:ln w="28575">
            <a:solidFill>
              <a:schemeClr val="tx1"/>
            </a:solidFill>
            <a:miter lim="800000"/>
            <a:headEnd/>
            <a:tailEnd/>
          </a:ln>
        </p:spPr>
        <p:txBody>
          <a:bodyPr anchor="ctr"/>
          <a:lstStyle/>
          <a:p>
            <a:pPr algn="ctr"/>
            <a:r>
              <a:rPr lang="en-US" sz="2000" b="1"/>
              <a:t>Start with what you know.</a:t>
            </a:r>
          </a:p>
        </p:txBody>
      </p:sp>
      <p:sp>
        <p:nvSpPr>
          <p:cNvPr id="6149" name="Line 5"/>
          <p:cNvSpPr>
            <a:spLocks noChangeShapeType="1"/>
          </p:cNvSpPr>
          <p:nvPr/>
        </p:nvSpPr>
        <p:spPr bwMode="auto">
          <a:xfrm>
            <a:off x="3130550" y="2925763"/>
            <a:ext cx="1152525"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50" name="Line 6"/>
          <p:cNvSpPr>
            <a:spLocks noChangeShapeType="1"/>
          </p:cNvSpPr>
          <p:nvPr/>
        </p:nvSpPr>
        <p:spPr bwMode="auto">
          <a:xfrm>
            <a:off x="4643438" y="2925763"/>
            <a:ext cx="144145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6151" name="Object 3"/>
          <p:cNvGraphicFramePr>
            <a:graphicFrameLocks noChangeAspect="1"/>
          </p:cNvGraphicFramePr>
          <p:nvPr/>
        </p:nvGraphicFramePr>
        <p:xfrm>
          <a:off x="3505200" y="2886075"/>
          <a:ext cx="2046288" cy="655638"/>
        </p:xfrm>
        <a:graphic>
          <a:graphicData uri="http://schemas.openxmlformats.org/presentationml/2006/ole">
            <p:oleObj spid="_x0000_s174083" name="Equation" r:id="rId4" imgW="634725" imgH="203112" progId="">
              <p:embed/>
            </p:oleObj>
          </a:graphicData>
        </a:graphic>
      </p:graphicFrame>
      <p:sp>
        <p:nvSpPr>
          <p:cNvPr id="6152" name="AutoShape 8"/>
          <p:cNvSpPr>
            <a:spLocks noChangeArrowheads="1"/>
          </p:cNvSpPr>
          <p:nvPr/>
        </p:nvSpPr>
        <p:spPr bwMode="auto">
          <a:xfrm flipH="1">
            <a:off x="6227763" y="2492375"/>
            <a:ext cx="2479675" cy="1439863"/>
          </a:xfrm>
          <a:prstGeom prst="rightArrow">
            <a:avLst>
              <a:gd name="adj1" fmla="val 50000"/>
              <a:gd name="adj2" fmla="val 43054"/>
            </a:avLst>
          </a:prstGeom>
          <a:solidFill>
            <a:srgbClr val="99CC00"/>
          </a:solidFill>
          <a:ln w="28575">
            <a:solidFill>
              <a:schemeClr val="tx1"/>
            </a:solidFill>
            <a:miter lim="800000"/>
            <a:headEnd/>
            <a:tailEnd/>
          </a:ln>
        </p:spPr>
        <p:txBody>
          <a:bodyPr anchor="ctr"/>
          <a:lstStyle/>
          <a:p>
            <a:pPr algn="ctr"/>
            <a:r>
              <a:rPr lang="en-US" sz="2000" b="1"/>
              <a:t>Fill in what you are looking for.</a:t>
            </a:r>
          </a:p>
        </p:txBody>
      </p:sp>
      <p:sp>
        <p:nvSpPr>
          <p:cNvPr id="1035" name="Text Box 9"/>
          <p:cNvSpPr txBox="1">
            <a:spLocks noChangeArrowheads="1"/>
          </p:cNvSpPr>
          <p:nvPr/>
        </p:nvSpPr>
        <p:spPr bwMode="auto">
          <a:xfrm>
            <a:off x="250825" y="1484313"/>
            <a:ext cx="54356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CA"/>
          </a:p>
        </p:txBody>
      </p:sp>
      <p:sp>
        <p:nvSpPr>
          <p:cNvPr id="6154" name="Text Box 10"/>
          <p:cNvSpPr txBox="1">
            <a:spLocks noChangeArrowheads="1"/>
          </p:cNvSpPr>
          <p:nvPr/>
        </p:nvSpPr>
        <p:spPr bwMode="auto">
          <a:xfrm>
            <a:off x="611188" y="1484313"/>
            <a:ext cx="3024187"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t>1. Set Up a Ratio</a:t>
            </a:r>
          </a:p>
        </p:txBody>
      </p:sp>
      <p:sp>
        <p:nvSpPr>
          <p:cNvPr id="6155" name="Text Box 11"/>
          <p:cNvSpPr txBox="1">
            <a:spLocks noChangeArrowheads="1"/>
          </p:cNvSpPr>
          <p:nvPr/>
        </p:nvSpPr>
        <p:spPr bwMode="auto">
          <a:xfrm>
            <a:off x="611188" y="3486150"/>
            <a:ext cx="511175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t>2. Cross Multiply and Divide</a:t>
            </a:r>
          </a:p>
        </p:txBody>
      </p:sp>
      <p:sp>
        <p:nvSpPr>
          <p:cNvPr id="6156" name="Text Box 12"/>
          <p:cNvSpPr txBox="1">
            <a:spLocks noChangeArrowheads="1"/>
          </p:cNvSpPr>
          <p:nvPr/>
        </p:nvSpPr>
        <p:spPr bwMode="auto">
          <a:xfrm>
            <a:off x="1042988" y="836613"/>
            <a:ext cx="6911975" cy="579437"/>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t>Question: Convert 4 ft to in.</a:t>
            </a:r>
          </a:p>
        </p:txBody>
      </p:sp>
      <p:graphicFrame>
        <p:nvGraphicFramePr>
          <p:cNvPr id="6157" name="Object 4"/>
          <p:cNvGraphicFramePr>
            <a:graphicFrameLocks noChangeAspect="1"/>
          </p:cNvGraphicFramePr>
          <p:nvPr/>
        </p:nvGraphicFramePr>
        <p:xfrm>
          <a:off x="3373438" y="4443413"/>
          <a:ext cx="2632075" cy="714375"/>
        </p:xfrm>
        <a:graphic>
          <a:graphicData uri="http://schemas.openxmlformats.org/presentationml/2006/ole">
            <p:oleObj spid="_x0000_s174084" name="Equation" r:id="rId5" imgW="748975" imgH="203112" progId="">
              <p:embed/>
            </p:oleObj>
          </a:graphicData>
        </a:graphic>
      </p:graphicFrame>
      <p:graphicFrame>
        <p:nvGraphicFramePr>
          <p:cNvPr id="6158" name="Object 5"/>
          <p:cNvGraphicFramePr>
            <a:graphicFrameLocks noChangeAspect="1"/>
          </p:cNvGraphicFramePr>
          <p:nvPr/>
        </p:nvGraphicFramePr>
        <p:xfrm>
          <a:off x="3732213" y="5180013"/>
          <a:ext cx="1919287" cy="625475"/>
        </p:xfrm>
        <a:graphic>
          <a:graphicData uri="http://schemas.openxmlformats.org/presentationml/2006/ole">
            <p:oleObj spid="_x0000_s174085" name="Equation" r:id="rId6" imgW="545626" imgH="177646" progId="Equation.3">
              <p:embed/>
            </p:oleObj>
          </a:graphicData>
        </a:graphic>
      </p:graphicFrame>
      <p:sp>
        <p:nvSpPr>
          <p:cNvPr id="6159" name="Line 15"/>
          <p:cNvSpPr>
            <a:spLocks noChangeShapeType="1"/>
          </p:cNvSpPr>
          <p:nvPr/>
        </p:nvSpPr>
        <p:spPr bwMode="auto">
          <a:xfrm>
            <a:off x="3924300" y="2205038"/>
            <a:ext cx="503238" cy="1368425"/>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 xmlns:p14="http://schemas.microsoft.com/office/powerpoint/2010/main" val="631025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156"/>
                                        </p:tgtEl>
                                        <p:attrNameLst>
                                          <p:attrName>style.visibility</p:attrName>
                                        </p:attrNameLst>
                                      </p:cBhvr>
                                      <p:to>
                                        <p:strVal val="visible"/>
                                      </p:to>
                                    </p:set>
                                    <p:anim from="(-#ppt_w/2)" to="(#ppt_x)" calcmode="lin" valueType="num">
                                      <p:cBhvr>
                                        <p:cTn id="7" dur="600" fill="hold">
                                          <p:stCondLst>
                                            <p:cond delay="0"/>
                                          </p:stCondLst>
                                        </p:cTn>
                                        <p:tgtEl>
                                          <p:spTgt spid="6156"/>
                                        </p:tgtEl>
                                        <p:attrNameLst>
                                          <p:attrName>ppt_x</p:attrName>
                                        </p:attrNameLst>
                                      </p:cBhvr>
                                    </p:anim>
                                    <p:anim from="0" to="-1.0" calcmode="lin" valueType="num">
                                      <p:cBhvr>
                                        <p:cTn id="8" dur="200" decel="50000" autoRev="1" fill="hold">
                                          <p:stCondLst>
                                            <p:cond delay="600"/>
                                          </p:stCondLst>
                                        </p:cTn>
                                        <p:tgtEl>
                                          <p:spTgt spid="6156"/>
                                        </p:tgtEl>
                                        <p:attrNameLst>
                                          <p:attrName>xshear</p:attrName>
                                        </p:attrNameLst>
                                      </p:cBhvr>
                                    </p:anim>
                                    <p:animScale>
                                      <p:cBhvr>
                                        <p:cTn id="9" dur="200" decel="100000" autoRev="1" fill="hold">
                                          <p:stCondLst>
                                            <p:cond delay="600"/>
                                          </p:stCondLst>
                                        </p:cTn>
                                        <p:tgtEl>
                                          <p:spTgt spid="6156"/>
                                        </p:tgtEl>
                                      </p:cBhvr>
                                      <p:from x="100000" y="100000"/>
                                      <p:to x="80000" y="100000"/>
                                    </p:animScale>
                                    <p:anim by="(#ppt_h/3+#ppt_w*0.1)" calcmode="lin" valueType="num">
                                      <p:cBhvr additive="sum">
                                        <p:cTn id="10" dur="200" decel="100000" autoRev="1" fill="hold">
                                          <p:stCondLst>
                                            <p:cond delay="600"/>
                                          </p:stCondLst>
                                        </p:cTn>
                                        <p:tgtEl>
                                          <p:spTgt spid="6156"/>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154"/>
                                        </p:tgtEl>
                                        <p:attrNameLst>
                                          <p:attrName>style.visibility</p:attrName>
                                        </p:attrNameLst>
                                      </p:cBhvr>
                                      <p:to>
                                        <p:strVal val="visible"/>
                                      </p:to>
                                    </p:set>
                                    <p:anim calcmode="lin" valueType="num">
                                      <p:cBhvr additive="base">
                                        <p:cTn id="15" dur="500" fill="hold"/>
                                        <p:tgtEl>
                                          <p:spTgt spid="6154"/>
                                        </p:tgtEl>
                                        <p:attrNameLst>
                                          <p:attrName>ppt_x</p:attrName>
                                        </p:attrNameLst>
                                      </p:cBhvr>
                                      <p:tavLst>
                                        <p:tav tm="0">
                                          <p:val>
                                            <p:strVal val="#ppt_x"/>
                                          </p:val>
                                        </p:tav>
                                        <p:tav tm="100000">
                                          <p:val>
                                            <p:strVal val="#ppt_x"/>
                                          </p:val>
                                        </p:tav>
                                      </p:tavLst>
                                    </p:anim>
                                    <p:anim calcmode="lin" valueType="num">
                                      <p:cBhvr additive="base">
                                        <p:cTn id="16"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148"/>
                                        </p:tgtEl>
                                        <p:attrNameLst>
                                          <p:attrName>style.visibility</p:attrName>
                                        </p:attrNameLst>
                                      </p:cBhvr>
                                      <p:to>
                                        <p:strVal val="visible"/>
                                      </p:to>
                                    </p:set>
                                    <p:anim calcmode="lin" valueType="num">
                                      <p:cBhvr additive="base">
                                        <p:cTn id="21" dur="500" fill="hold"/>
                                        <p:tgtEl>
                                          <p:spTgt spid="6148"/>
                                        </p:tgtEl>
                                        <p:attrNameLst>
                                          <p:attrName>ppt_x</p:attrName>
                                        </p:attrNameLst>
                                      </p:cBhvr>
                                      <p:tavLst>
                                        <p:tav tm="0">
                                          <p:val>
                                            <p:strVal val="0-#ppt_w/2"/>
                                          </p:val>
                                        </p:tav>
                                        <p:tav tm="100000">
                                          <p:val>
                                            <p:strVal val="#ppt_x"/>
                                          </p:val>
                                        </p:tav>
                                      </p:tavLst>
                                    </p:anim>
                                    <p:anim calcmode="lin" valueType="num">
                                      <p:cBhvr additive="base">
                                        <p:cTn id="22"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147"/>
                                        </p:tgtEl>
                                        <p:attrNameLst>
                                          <p:attrName>style.visibility</p:attrName>
                                        </p:attrNameLst>
                                      </p:cBhvr>
                                      <p:to>
                                        <p:strVal val="visible"/>
                                      </p:to>
                                    </p:set>
                                    <p:anim calcmode="lin" valueType="num">
                                      <p:cBhvr additive="base">
                                        <p:cTn id="27" dur="500" fill="hold"/>
                                        <p:tgtEl>
                                          <p:spTgt spid="6147"/>
                                        </p:tgtEl>
                                        <p:attrNameLst>
                                          <p:attrName>ppt_x</p:attrName>
                                        </p:attrNameLst>
                                      </p:cBhvr>
                                      <p:tavLst>
                                        <p:tav tm="0">
                                          <p:val>
                                            <p:strVal val="#ppt_x"/>
                                          </p:val>
                                        </p:tav>
                                        <p:tav tm="100000">
                                          <p:val>
                                            <p:strVal val="#ppt_x"/>
                                          </p:val>
                                        </p:tav>
                                      </p:tavLst>
                                    </p:anim>
                                    <p:anim calcmode="lin" valueType="num">
                                      <p:cBhvr additive="base">
                                        <p:cTn id="2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6152"/>
                                        </p:tgtEl>
                                        <p:attrNameLst>
                                          <p:attrName>style.visibility</p:attrName>
                                        </p:attrNameLst>
                                      </p:cBhvr>
                                      <p:to>
                                        <p:strVal val="visible"/>
                                      </p:to>
                                    </p:set>
                                    <p:anim calcmode="lin" valueType="num">
                                      <p:cBhvr additive="base">
                                        <p:cTn id="33" dur="500" fill="hold"/>
                                        <p:tgtEl>
                                          <p:spTgt spid="6152"/>
                                        </p:tgtEl>
                                        <p:attrNameLst>
                                          <p:attrName>ppt_x</p:attrName>
                                        </p:attrNameLst>
                                      </p:cBhvr>
                                      <p:tavLst>
                                        <p:tav tm="0">
                                          <p:val>
                                            <p:strVal val="1+#ppt_w/2"/>
                                          </p:val>
                                        </p:tav>
                                        <p:tav tm="100000">
                                          <p:val>
                                            <p:strVal val="#ppt_x"/>
                                          </p:val>
                                        </p:tav>
                                      </p:tavLst>
                                    </p:anim>
                                    <p:anim calcmode="lin" valueType="num">
                                      <p:cBhvr additive="base">
                                        <p:cTn id="34"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149"/>
                                        </p:tgtEl>
                                        <p:attrNameLst>
                                          <p:attrName>style.visibility</p:attrName>
                                        </p:attrNameLst>
                                      </p:cBhvr>
                                      <p:to>
                                        <p:strVal val="visible"/>
                                      </p:to>
                                    </p:set>
                                    <p:anim calcmode="lin" valueType="num">
                                      <p:cBhvr additive="base">
                                        <p:cTn id="39" dur="500" fill="hold"/>
                                        <p:tgtEl>
                                          <p:spTgt spid="6149"/>
                                        </p:tgtEl>
                                        <p:attrNameLst>
                                          <p:attrName>ppt_x</p:attrName>
                                        </p:attrNameLst>
                                      </p:cBhvr>
                                      <p:tavLst>
                                        <p:tav tm="0">
                                          <p:val>
                                            <p:strVal val="#ppt_x"/>
                                          </p:val>
                                        </p:tav>
                                        <p:tav tm="100000">
                                          <p:val>
                                            <p:strVal val="#ppt_x"/>
                                          </p:val>
                                        </p:tav>
                                      </p:tavLst>
                                    </p:anim>
                                    <p:anim calcmode="lin" valueType="num">
                                      <p:cBhvr additive="base">
                                        <p:cTn id="40" dur="500" fill="hold"/>
                                        <p:tgtEl>
                                          <p:spTgt spid="614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additive="base">
                                        <p:cTn id="43" dur="500" fill="hold"/>
                                        <p:tgtEl>
                                          <p:spTgt spid="6150"/>
                                        </p:tgtEl>
                                        <p:attrNameLst>
                                          <p:attrName>ppt_x</p:attrName>
                                        </p:attrNameLst>
                                      </p:cBhvr>
                                      <p:tavLst>
                                        <p:tav tm="0">
                                          <p:val>
                                            <p:strVal val="#ppt_x"/>
                                          </p:val>
                                        </p:tav>
                                        <p:tav tm="100000">
                                          <p:val>
                                            <p:strVal val="#ppt_x"/>
                                          </p:val>
                                        </p:tav>
                                      </p:tavLst>
                                    </p:anim>
                                    <p:anim calcmode="lin" valueType="num">
                                      <p:cBhvr additive="base">
                                        <p:cTn id="44" dur="500" fill="hold"/>
                                        <p:tgtEl>
                                          <p:spTgt spid="615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151"/>
                                        </p:tgtEl>
                                        <p:attrNameLst>
                                          <p:attrName>style.visibility</p:attrName>
                                        </p:attrNameLst>
                                      </p:cBhvr>
                                      <p:to>
                                        <p:strVal val="visible"/>
                                      </p:to>
                                    </p:set>
                                    <p:anim calcmode="lin" valueType="num">
                                      <p:cBhvr additive="base">
                                        <p:cTn id="47" dur="500" fill="hold"/>
                                        <p:tgtEl>
                                          <p:spTgt spid="6151"/>
                                        </p:tgtEl>
                                        <p:attrNameLst>
                                          <p:attrName>ppt_x</p:attrName>
                                        </p:attrNameLst>
                                      </p:cBhvr>
                                      <p:tavLst>
                                        <p:tav tm="0">
                                          <p:val>
                                            <p:strVal val="#ppt_x"/>
                                          </p:val>
                                        </p:tav>
                                        <p:tav tm="100000">
                                          <p:val>
                                            <p:strVal val="#ppt_x"/>
                                          </p:val>
                                        </p:tav>
                                      </p:tavLst>
                                    </p:anim>
                                    <p:anim calcmode="lin" valueType="num">
                                      <p:cBhvr additive="base">
                                        <p:cTn id="48"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159"/>
                                        </p:tgtEl>
                                        <p:attrNameLst>
                                          <p:attrName>style.visibility</p:attrName>
                                        </p:attrNameLst>
                                      </p:cBhvr>
                                      <p:to>
                                        <p:strVal val="visible"/>
                                      </p:to>
                                    </p:set>
                                    <p:anim calcmode="lin" valueType="num">
                                      <p:cBhvr additive="base">
                                        <p:cTn id="53" dur="500" fill="hold"/>
                                        <p:tgtEl>
                                          <p:spTgt spid="6159"/>
                                        </p:tgtEl>
                                        <p:attrNameLst>
                                          <p:attrName>ppt_x</p:attrName>
                                        </p:attrNameLst>
                                      </p:cBhvr>
                                      <p:tavLst>
                                        <p:tav tm="0">
                                          <p:val>
                                            <p:strVal val="#ppt_x"/>
                                          </p:val>
                                        </p:tav>
                                        <p:tav tm="100000">
                                          <p:val>
                                            <p:strVal val="#ppt_x"/>
                                          </p:val>
                                        </p:tav>
                                      </p:tavLst>
                                    </p:anim>
                                    <p:anim calcmode="lin" valueType="num">
                                      <p:cBhvr additive="base">
                                        <p:cTn id="54"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155"/>
                                        </p:tgtEl>
                                        <p:attrNameLst>
                                          <p:attrName>style.visibility</p:attrName>
                                        </p:attrNameLst>
                                      </p:cBhvr>
                                      <p:to>
                                        <p:strVal val="visible"/>
                                      </p:to>
                                    </p:set>
                                    <p:anim calcmode="lin" valueType="num">
                                      <p:cBhvr additive="base">
                                        <p:cTn id="59" dur="500" fill="hold"/>
                                        <p:tgtEl>
                                          <p:spTgt spid="6155"/>
                                        </p:tgtEl>
                                        <p:attrNameLst>
                                          <p:attrName>ppt_x</p:attrName>
                                        </p:attrNameLst>
                                      </p:cBhvr>
                                      <p:tavLst>
                                        <p:tav tm="0">
                                          <p:val>
                                            <p:strVal val="#ppt_x"/>
                                          </p:val>
                                        </p:tav>
                                        <p:tav tm="100000">
                                          <p:val>
                                            <p:strVal val="#ppt_x"/>
                                          </p:val>
                                        </p:tav>
                                      </p:tavLst>
                                    </p:anim>
                                    <p:anim calcmode="lin" valueType="num">
                                      <p:cBhvr additive="base">
                                        <p:cTn id="60"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6157"/>
                                        </p:tgtEl>
                                        <p:attrNameLst>
                                          <p:attrName>style.visibility</p:attrName>
                                        </p:attrNameLst>
                                      </p:cBhvr>
                                      <p:to>
                                        <p:strVal val="visible"/>
                                      </p:to>
                                    </p:set>
                                    <p:anim calcmode="lin" valueType="num">
                                      <p:cBhvr additive="base">
                                        <p:cTn id="65" dur="500" fill="hold"/>
                                        <p:tgtEl>
                                          <p:spTgt spid="6157"/>
                                        </p:tgtEl>
                                        <p:attrNameLst>
                                          <p:attrName>ppt_x</p:attrName>
                                        </p:attrNameLst>
                                      </p:cBhvr>
                                      <p:tavLst>
                                        <p:tav tm="0">
                                          <p:val>
                                            <p:strVal val="#ppt_x"/>
                                          </p:val>
                                        </p:tav>
                                        <p:tav tm="100000">
                                          <p:val>
                                            <p:strVal val="#ppt_x"/>
                                          </p:val>
                                        </p:tav>
                                      </p:tavLst>
                                    </p:anim>
                                    <p:anim calcmode="lin" valueType="num">
                                      <p:cBhvr additive="base">
                                        <p:cTn id="66" dur="500" fill="hold"/>
                                        <p:tgtEl>
                                          <p:spTgt spid="6157"/>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6158"/>
                                        </p:tgtEl>
                                        <p:attrNameLst>
                                          <p:attrName>style.visibility</p:attrName>
                                        </p:attrNameLst>
                                      </p:cBhvr>
                                      <p:to>
                                        <p:strVal val="visible"/>
                                      </p:to>
                                    </p:set>
                                    <p:anim calcmode="lin" valueType="num">
                                      <p:cBhvr additive="base">
                                        <p:cTn id="71" dur="500" fill="hold"/>
                                        <p:tgtEl>
                                          <p:spTgt spid="6158"/>
                                        </p:tgtEl>
                                        <p:attrNameLst>
                                          <p:attrName>ppt_x</p:attrName>
                                        </p:attrNameLst>
                                      </p:cBhvr>
                                      <p:tavLst>
                                        <p:tav tm="0">
                                          <p:val>
                                            <p:strVal val="#ppt_x"/>
                                          </p:val>
                                        </p:tav>
                                        <p:tav tm="100000">
                                          <p:val>
                                            <p:strVal val="#ppt_x"/>
                                          </p:val>
                                        </p:tav>
                                      </p:tavLst>
                                    </p:anim>
                                    <p:anim calcmode="lin" valueType="num">
                                      <p:cBhvr additive="base">
                                        <p:cTn id="72" dur="500" fill="hold"/>
                                        <p:tgtEl>
                                          <p:spTgt spid="6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49" grpId="0" animBg="1"/>
      <p:bldP spid="6150" grpId="0" animBg="1"/>
      <p:bldP spid="6152" grpId="0" animBg="1"/>
      <p:bldP spid="6154" grpId="0"/>
      <p:bldP spid="6155" grpId="0"/>
      <p:bldP spid="6156" grpId="0" animBg="1"/>
      <p:bldP spid="615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2413" y="-171450"/>
            <a:ext cx="9685338" cy="1143000"/>
          </a:xfrm>
        </p:spPr>
        <p:txBody>
          <a:bodyPr/>
          <a:lstStyle/>
          <a:p>
            <a:pPr eaLnBrk="1" hangingPunct="1"/>
            <a:r>
              <a:rPr lang="en-US" sz="2800" b="1">
                <a:latin typeface="Arial Black" charset="0"/>
              </a:rPr>
              <a:t>To Convert Between Imperial Measurements…</a:t>
            </a:r>
          </a:p>
        </p:txBody>
      </p:sp>
      <p:sp>
        <p:nvSpPr>
          <p:cNvPr id="6148" name="AutoShape 4"/>
          <p:cNvSpPr>
            <a:spLocks noChangeArrowheads="1"/>
          </p:cNvSpPr>
          <p:nvPr/>
        </p:nvSpPr>
        <p:spPr bwMode="auto">
          <a:xfrm>
            <a:off x="755650" y="1917700"/>
            <a:ext cx="2339975" cy="1439863"/>
          </a:xfrm>
          <a:prstGeom prst="rightArrow">
            <a:avLst>
              <a:gd name="adj1" fmla="val 50000"/>
              <a:gd name="adj2" fmla="val 40628"/>
            </a:avLst>
          </a:prstGeom>
          <a:solidFill>
            <a:schemeClr val="accent2"/>
          </a:solidFill>
          <a:ln w="28575">
            <a:solidFill>
              <a:schemeClr val="tx1"/>
            </a:solidFill>
            <a:miter lim="800000"/>
            <a:headEnd/>
            <a:tailEnd/>
          </a:ln>
        </p:spPr>
        <p:txBody>
          <a:bodyPr anchor="ctr"/>
          <a:lstStyle/>
          <a:p>
            <a:pPr algn="ctr"/>
            <a:r>
              <a:rPr lang="en-US" sz="2000" b="1"/>
              <a:t>Start with what you know.</a:t>
            </a:r>
          </a:p>
        </p:txBody>
      </p:sp>
      <p:sp>
        <p:nvSpPr>
          <p:cNvPr id="6149" name="Line 5"/>
          <p:cNvSpPr>
            <a:spLocks noChangeShapeType="1"/>
          </p:cNvSpPr>
          <p:nvPr/>
        </p:nvSpPr>
        <p:spPr bwMode="auto">
          <a:xfrm>
            <a:off x="3130550" y="2925763"/>
            <a:ext cx="1152525"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50" name="Line 6"/>
          <p:cNvSpPr>
            <a:spLocks noChangeShapeType="1"/>
          </p:cNvSpPr>
          <p:nvPr/>
        </p:nvSpPr>
        <p:spPr bwMode="auto">
          <a:xfrm>
            <a:off x="4643438" y="2925763"/>
            <a:ext cx="144145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52" name="AutoShape 8"/>
          <p:cNvSpPr>
            <a:spLocks noChangeArrowheads="1"/>
          </p:cNvSpPr>
          <p:nvPr/>
        </p:nvSpPr>
        <p:spPr bwMode="auto">
          <a:xfrm flipH="1">
            <a:off x="6227763" y="2492375"/>
            <a:ext cx="2479675" cy="1439863"/>
          </a:xfrm>
          <a:prstGeom prst="rightArrow">
            <a:avLst>
              <a:gd name="adj1" fmla="val 50000"/>
              <a:gd name="adj2" fmla="val 43054"/>
            </a:avLst>
          </a:prstGeom>
          <a:solidFill>
            <a:srgbClr val="99CC00"/>
          </a:solidFill>
          <a:ln w="28575">
            <a:solidFill>
              <a:schemeClr val="tx1"/>
            </a:solidFill>
            <a:miter lim="800000"/>
            <a:headEnd/>
            <a:tailEnd/>
          </a:ln>
        </p:spPr>
        <p:txBody>
          <a:bodyPr anchor="ctr"/>
          <a:lstStyle/>
          <a:p>
            <a:pPr algn="ctr"/>
            <a:r>
              <a:rPr lang="en-US" sz="2000" b="1"/>
              <a:t>Fill in what you are looking for.</a:t>
            </a:r>
          </a:p>
        </p:txBody>
      </p:sp>
      <p:sp>
        <p:nvSpPr>
          <p:cNvPr id="2056" name="Text Box 9"/>
          <p:cNvSpPr txBox="1">
            <a:spLocks noChangeArrowheads="1"/>
          </p:cNvSpPr>
          <p:nvPr/>
        </p:nvSpPr>
        <p:spPr bwMode="auto">
          <a:xfrm>
            <a:off x="250825" y="1484313"/>
            <a:ext cx="54356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CA"/>
          </a:p>
        </p:txBody>
      </p:sp>
      <p:sp>
        <p:nvSpPr>
          <p:cNvPr id="6154" name="Text Box 10"/>
          <p:cNvSpPr txBox="1">
            <a:spLocks noChangeArrowheads="1"/>
          </p:cNvSpPr>
          <p:nvPr/>
        </p:nvSpPr>
        <p:spPr bwMode="auto">
          <a:xfrm>
            <a:off x="611188" y="1484313"/>
            <a:ext cx="3024187"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t>1. Set Up a Ratio</a:t>
            </a:r>
          </a:p>
        </p:txBody>
      </p:sp>
      <p:sp>
        <p:nvSpPr>
          <p:cNvPr id="6155" name="Text Box 11"/>
          <p:cNvSpPr txBox="1">
            <a:spLocks noChangeArrowheads="1"/>
          </p:cNvSpPr>
          <p:nvPr/>
        </p:nvSpPr>
        <p:spPr bwMode="auto">
          <a:xfrm>
            <a:off x="611188" y="3486150"/>
            <a:ext cx="511175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t>2. Cross Multiply and Divide</a:t>
            </a:r>
          </a:p>
        </p:txBody>
      </p:sp>
      <p:sp>
        <p:nvSpPr>
          <p:cNvPr id="6156" name="Text Box 12"/>
          <p:cNvSpPr txBox="1">
            <a:spLocks noChangeArrowheads="1"/>
          </p:cNvSpPr>
          <p:nvPr/>
        </p:nvSpPr>
        <p:spPr bwMode="auto">
          <a:xfrm>
            <a:off x="1042988" y="836613"/>
            <a:ext cx="6911975" cy="579437"/>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t>Question: Convert 90 ft to yd.</a:t>
            </a:r>
          </a:p>
        </p:txBody>
      </p:sp>
      <p:sp>
        <p:nvSpPr>
          <p:cNvPr id="6159" name="Line 15"/>
          <p:cNvSpPr>
            <a:spLocks noChangeShapeType="1"/>
          </p:cNvSpPr>
          <p:nvPr/>
        </p:nvSpPr>
        <p:spPr bwMode="auto">
          <a:xfrm>
            <a:off x="5516563" y="2289175"/>
            <a:ext cx="503237" cy="1368425"/>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28678" name="Object 6"/>
          <p:cNvGraphicFramePr>
            <a:graphicFrameLocks noChangeAspect="1"/>
          </p:cNvGraphicFramePr>
          <p:nvPr/>
        </p:nvGraphicFramePr>
        <p:xfrm>
          <a:off x="3584575" y="2305050"/>
          <a:ext cx="2319338" cy="714375"/>
        </p:xfrm>
        <a:graphic>
          <a:graphicData uri="http://schemas.openxmlformats.org/presentationml/2006/ole">
            <p:oleObj spid="_x0000_s175106" name="Equation" r:id="rId3" imgW="660113" imgH="203112" progId="Equation.3">
              <p:embed/>
            </p:oleObj>
          </a:graphicData>
        </a:graphic>
      </p:graphicFrame>
      <p:sp>
        <p:nvSpPr>
          <p:cNvPr id="17" name="TextBox 16"/>
          <p:cNvSpPr txBox="1">
            <a:spLocks noChangeArrowheads="1"/>
          </p:cNvSpPr>
          <p:nvPr/>
        </p:nvSpPr>
        <p:spPr bwMode="auto">
          <a:xfrm>
            <a:off x="3810000" y="2873375"/>
            <a:ext cx="2743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i="1"/>
              <a:t>x </a:t>
            </a:r>
            <a:r>
              <a:rPr lang="en-US" sz="4000" b="1" i="1"/>
              <a:t>   = </a:t>
            </a:r>
            <a:r>
              <a:rPr lang="en-US" sz="4000" i="1"/>
              <a:t>90 ft</a:t>
            </a:r>
          </a:p>
        </p:txBody>
      </p:sp>
      <p:sp>
        <p:nvSpPr>
          <p:cNvPr id="18" name="TextBox 17"/>
          <p:cNvSpPr txBox="1">
            <a:spLocks noChangeArrowheads="1"/>
          </p:cNvSpPr>
          <p:nvPr/>
        </p:nvSpPr>
        <p:spPr bwMode="auto">
          <a:xfrm>
            <a:off x="1219200" y="4876800"/>
            <a:ext cx="64008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i="1"/>
              <a:t>                     x = </a:t>
            </a:r>
            <a:r>
              <a:rPr lang="en-US" sz="4000" i="1" u="sng"/>
              <a:t>90</a:t>
            </a:r>
            <a:r>
              <a:rPr lang="en-US" sz="4000" i="1"/>
              <a:t/>
            </a:r>
            <a:br>
              <a:rPr lang="en-US" sz="4000" i="1"/>
            </a:br>
            <a:r>
              <a:rPr lang="en-US" sz="4000" i="1"/>
              <a:t>                            3</a:t>
            </a:r>
          </a:p>
        </p:txBody>
      </p:sp>
      <p:sp>
        <p:nvSpPr>
          <p:cNvPr id="19" name="TextBox 18"/>
          <p:cNvSpPr txBox="1">
            <a:spLocks noChangeArrowheads="1"/>
          </p:cNvSpPr>
          <p:nvPr/>
        </p:nvSpPr>
        <p:spPr bwMode="auto">
          <a:xfrm>
            <a:off x="3048000" y="4168775"/>
            <a:ext cx="36576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i="1"/>
              <a:t>1(90) = 3(x)</a:t>
            </a:r>
          </a:p>
        </p:txBody>
      </p:sp>
      <p:sp>
        <p:nvSpPr>
          <p:cNvPr id="20" name="TextBox 19"/>
          <p:cNvSpPr txBox="1">
            <a:spLocks noChangeArrowheads="1"/>
          </p:cNvSpPr>
          <p:nvPr/>
        </p:nvSpPr>
        <p:spPr bwMode="auto">
          <a:xfrm>
            <a:off x="3810000" y="6096000"/>
            <a:ext cx="36576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i="1"/>
              <a:t>x = 30 yd.</a:t>
            </a:r>
          </a:p>
        </p:txBody>
      </p:sp>
    </p:spTree>
    <p:extLst>
      <p:ext uri="{BB962C8B-B14F-4D97-AF65-F5344CB8AC3E}">
        <p14:creationId xmlns="" xmlns:p14="http://schemas.microsoft.com/office/powerpoint/2010/main" val="179745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156"/>
                                        </p:tgtEl>
                                        <p:attrNameLst>
                                          <p:attrName>style.visibility</p:attrName>
                                        </p:attrNameLst>
                                      </p:cBhvr>
                                      <p:to>
                                        <p:strVal val="visible"/>
                                      </p:to>
                                    </p:set>
                                    <p:anim from="(-#ppt_w/2)" to="(#ppt_x)" calcmode="lin" valueType="num">
                                      <p:cBhvr>
                                        <p:cTn id="7" dur="600" fill="hold">
                                          <p:stCondLst>
                                            <p:cond delay="0"/>
                                          </p:stCondLst>
                                        </p:cTn>
                                        <p:tgtEl>
                                          <p:spTgt spid="6156"/>
                                        </p:tgtEl>
                                        <p:attrNameLst>
                                          <p:attrName>ppt_x</p:attrName>
                                        </p:attrNameLst>
                                      </p:cBhvr>
                                    </p:anim>
                                    <p:anim from="0" to="-1.0" calcmode="lin" valueType="num">
                                      <p:cBhvr>
                                        <p:cTn id="8" dur="200" decel="50000" autoRev="1" fill="hold">
                                          <p:stCondLst>
                                            <p:cond delay="600"/>
                                          </p:stCondLst>
                                        </p:cTn>
                                        <p:tgtEl>
                                          <p:spTgt spid="6156"/>
                                        </p:tgtEl>
                                        <p:attrNameLst>
                                          <p:attrName>xshear</p:attrName>
                                        </p:attrNameLst>
                                      </p:cBhvr>
                                    </p:anim>
                                    <p:animScale>
                                      <p:cBhvr>
                                        <p:cTn id="9" dur="200" decel="100000" autoRev="1" fill="hold">
                                          <p:stCondLst>
                                            <p:cond delay="600"/>
                                          </p:stCondLst>
                                        </p:cTn>
                                        <p:tgtEl>
                                          <p:spTgt spid="6156"/>
                                        </p:tgtEl>
                                      </p:cBhvr>
                                      <p:from x="100000" y="100000"/>
                                      <p:to x="80000" y="100000"/>
                                    </p:animScale>
                                    <p:anim by="(#ppt_h/3+#ppt_w*0.1)" calcmode="lin" valueType="num">
                                      <p:cBhvr additive="sum">
                                        <p:cTn id="10" dur="200" decel="100000" autoRev="1" fill="hold">
                                          <p:stCondLst>
                                            <p:cond delay="600"/>
                                          </p:stCondLst>
                                        </p:cTn>
                                        <p:tgtEl>
                                          <p:spTgt spid="6156"/>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154"/>
                                        </p:tgtEl>
                                        <p:attrNameLst>
                                          <p:attrName>style.visibility</p:attrName>
                                        </p:attrNameLst>
                                      </p:cBhvr>
                                      <p:to>
                                        <p:strVal val="visible"/>
                                      </p:to>
                                    </p:set>
                                    <p:anim calcmode="lin" valueType="num">
                                      <p:cBhvr additive="base">
                                        <p:cTn id="15" dur="500" fill="hold"/>
                                        <p:tgtEl>
                                          <p:spTgt spid="6154"/>
                                        </p:tgtEl>
                                        <p:attrNameLst>
                                          <p:attrName>ppt_x</p:attrName>
                                        </p:attrNameLst>
                                      </p:cBhvr>
                                      <p:tavLst>
                                        <p:tav tm="0">
                                          <p:val>
                                            <p:strVal val="#ppt_x"/>
                                          </p:val>
                                        </p:tav>
                                        <p:tav tm="100000">
                                          <p:val>
                                            <p:strVal val="#ppt_x"/>
                                          </p:val>
                                        </p:tav>
                                      </p:tavLst>
                                    </p:anim>
                                    <p:anim calcmode="lin" valueType="num">
                                      <p:cBhvr additive="base">
                                        <p:cTn id="16"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148"/>
                                        </p:tgtEl>
                                        <p:attrNameLst>
                                          <p:attrName>style.visibility</p:attrName>
                                        </p:attrNameLst>
                                      </p:cBhvr>
                                      <p:to>
                                        <p:strVal val="visible"/>
                                      </p:to>
                                    </p:set>
                                    <p:anim calcmode="lin" valueType="num">
                                      <p:cBhvr additive="base">
                                        <p:cTn id="21" dur="500" fill="hold"/>
                                        <p:tgtEl>
                                          <p:spTgt spid="6148"/>
                                        </p:tgtEl>
                                        <p:attrNameLst>
                                          <p:attrName>ppt_x</p:attrName>
                                        </p:attrNameLst>
                                      </p:cBhvr>
                                      <p:tavLst>
                                        <p:tav tm="0">
                                          <p:val>
                                            <p:strVal val="0-#ppt_w/2"/>
                                          </p:val>
                                        </p:tav>
                                        <p:tav tm="100000">
                                          <p:val>
                                            <p:strVal val="#ppt_x"/>
                                          </p:val>
                                        </p:tav>
                                      </p:tavLst>
                                    </p:anim>
                                    <p:anim calcmode="lin" valueType="num">
                                      <p:cBhvr additive="base">
                                        <p:cTn id="22"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8678"/>
                                        </p:tgtEl>
                                        <p:attrNameLst>
                                          <p:attrName>style.visibility</p:attrName>
                                        </p:attrNameLst>
                                      </p:cBhvr>
                                      <p:to>
                                        <p:strVal val="visible"/>
                                      </p:to>
                                    </p:set>
                                    <p:anim calcmode="lin" valueType="num">
                                      <p:cBhvr additive="base">
                                        <p:cTn id="27" dur="500" fill="hold"/>
                                        <p:tgtEl>
                                          <p:spTgt spid="28678"/>
                                        </p:tgtEl>
                                        <p:attrNameLst>
                                          <p:attrName>ppt_x</p:attrName>
                                        </p:attrNameLst>
                                      </p:cBhvr>
                                      <p:tavLst>
                                        <p:tav tm="0">
                                          <p:val>
                                            <p:strVal val="#ppt_x"/>
                                          </p:val>
                                        </p:tav>
                                        <p:tav tm="100000">
                                          <p:val>
                                            <p:strVal val="#ppt_x"/>
                                          </p:val>
                                        </p:tav>
                                      </p:tavLst>
                                    </p:anim>
                                    <p:anim calcmode="lin" valueType="num">
                                      <p:cBhvr additive="base">
                                        <p:cTn id="28"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6152"/>
                                        </p:tgtEl>
                                        <p:attrNameLst>
                                          <p:attrName>style.visibility</p:attrName>
                                        </p:attrNameLst>
                                      </p:cBhvr>
                                      <p:to>
                                        <p:strVal val="visible"/>
                                      </p:to>
                                    </p:set>
                                    <p:anim calcmode="lin" valueType="num">
                                      <p:cBhvr additive="base">
                                        <p:cTn id="33" dur="500" fill="hold"/>
                                        <p:tgtEl>
                                          <p:spTgt spid="6152"/>
                                        </p:tgtEl>
                                        <p:attrNameLst>
                                          <p:attrName>ppt_x</p:attrName>
                                        </p:attrNameLst>
                                      </p:cBhvr>
                                      <p:tavLst>
                                        <p:tav tm="0">
                                          <p:val>
                                            <p:strVal val="1+#ppt_w/2"/>
                                          </p:val>
                                        </p:tav>
                                        <p:tav tm="100000">
                                          <p:val>
                                            <p:strVal val="#ppt_x"/>
                                          </p:val>
                                        </p:tav>
                                      </p:tavLst>
                                    </p:anim>
                                    <p:anim calcmode="lin" valueType="num">
                                      <p:cBhvr additive="base">
                                        <p:cTn id="34"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149"/>
                                        </p:tgtEl>
                                        <p:attrNameLst>
                                          <p:attrName>style.visibility</p:attrName>
                                        </p:attrNameLst>
                                      </p:cBhvr>
                                      <p:to>
                                        <p:strVal val="visible"/>
                                      </p:to>
                                    </p:set>
                                    <p:anim calcmode="lin" valueType="num">
                                      <p:cBhvr additive="base">
                                        <p:cTn id="39" dur="500" fill="hold"/>
                                        <p:tgtEl>
                                          <p:spTgt spid="6149"/>
                                        </p:tgtEl>
                                        <p:attrNameLst>
                                          <p:attrName>ppt_x</p:attrName>
                                        </p:attrNameLst>
                                      </p:cBhvr>
                                      <p:tavLst>
                                        <p:tav tm="0">
                                          <p:val>
                                            <p:strVal val="#ppt_x"/>
                                          </p:val>
                                        </p:tav>
                                        <p:tav tm="100000">
                                          <p:val>
                                            <p:strVal val="#ppt_x"/>
                                          </p:val>
                                        </p:tav>
                                      </p:tavLst>
                                    </p:anim>
                                    <p:anim calcmode="lin" valueType="num">
                                      <p:cBhvr additive="base">
                                        <p:cTn id="40" dur="500" fill="hold"/>
                                        <p:tgtEl>
                                          <p:spTgt spid="614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additive="base">
                                        <p:cTn id="43" dur="500" fill="hold"/>
                                        <p:tgtEl>
                                          <p:spTgt spid="6150"/>
                                        </p:tgtEl>
                                        <p:attrNameLst>
                                          <p:attrName>ppt_x</p:attrName>
                                        </p:attrNameLst>
                                      </p:cBhvr>
                                      <p:tavLst>
                                        <p:tav tm="0">
                                          <p:val>
                                            <p:strVal val="#ppt_x"/>
                                          </p:val>
                                        </p:tav>
                                        <p:tav tm="100000">
                                          <p:val>
                                            <p:strVal val="#ppt_x"/>
                                          </p:val>
                                        </p:tav>
                                      </p:tavLst>
                                    </p:anim>
                                    <p:anim calcmode="lin" valueType="num">
                                      <p:cBhvr additive="base">
                                        <p:cTn id="44"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159"/>
                                        </p:tgtEl>
                                        <p:attrNameLst>
                                          <p:attrName>style.visibility</p:attrName>
                                        </p:attrNameLst>
                                      </p:cBhvr>
                                      <p:to>
                                        <p:strVal val="visible"/>
                                      </p:to>
                                    </p:set>
                                    <p:anim calcmode="lin" valueType="num">
                                      <p:cBhvr additive="base">
                                        <p:cTn id="53" dur="500" fill="hold"/>
                                        <p:tgtEl>
                                          <p:spTgt spid="6159"/>
                                        </p:tgtEl>
                                        <p:attrNameLst>
                                          <p:attrName>ppt_x</p:attrName>
                                        </p:attrNameLst>
                                      </p:cBhvr>
                                      <p:tavLst>
                                        <p:tav tm="0">
                                          <p:val>
                                            <p:strVal val="#ppt_x"/>
                                          </p:val>
                                        </p:tav>
                                        <p:tav tm="100000">
                                          <p:val>
                                            <p:strVal val="#ppt_x"/>
                                          </p:val>
                                        </p:tav>
                                      </p:tavLst>
                                    </p:anim>
                                    <p:anim calcmode="lin" valueType="num">
                                      <p:cBhvr additive="base">
                                        <p:cTn id="54"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155"/>
                                        </p:tgtEl>
                                        <p:attrNameLst>
                                          <p:attrName>style.visibility</p:attrName>
                                        </p:attrNameLst>
                                      </p:cBhvr>
                                      <p:to>
                                        <p:strVal val="visible"/>
                                      </p:to>
                                    </p:set>
                                    <p:anim calcmode="lin" valueType="num">
                                      <p:cBhvr additive="base">
                                        <p:cTn id="59" dur="500" fill="hold"/>
                                        <p:tgtEl>
                                          <p:spTgt spid="6155"/>
                                        </p:tgtEl>
                                        <p:attrNameLst>
                                          <p:attrName>ppt_x</p:attrName>
                                        </p:attrNameLst>
                                      </p:cBhvr>
                                      <p:tavLst>
                                        <p:tav tm="0">
                                          <p:val>
                                            <p:strVal val="#ppt_x"/>
                                          </p:val>
                                        </p:tav>
                                        <p:tav tm="100000">
                                          <p:val>
                                            <p:strVal val="#ppt_x"/>
                                          </p:val>
                                        </p:tav>
                                      </p:tavLst>
                                    </p:anim>
                                    <p:anim calcmode="lin" valueType="num">
                                      <p:cBhvr additive="base">
                                        <p:cTn id="60"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49" grpId="0" animBg="1"/>
      <p:bldP spid="6150" grpId="0" animBg="1"/>
      <p:bldP spid="6152" grpId="0" animBg="1"/>
      <p:bldP spid="6154" grpId="0"/>
      <p:bldP spid="6155" grpId="0"/>
      <p:bldP spid="6156" grpId="0" animBg="1"/>
      <p:bldP spid="6159" grpId="0" animBg="1"/>
      <p:bldP spid="17" grpId="0"/>
      <p:bldP spid="18" grpId="0"/>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2875" y="-171450"/>
            <a:ext cx="9467850" cy="1143000"/>
          </a:xfrm>
        </p:spPr>
        <p:txBody>
          <a:bodyPr/>
          <a:lstStyle/>
          <a:p>
            <a:pPr eaLnBrk="1" hangingPunct="1"/>
            <a:r>
              <a:rPr lang="en-US" sz="2800" b="1">
                <a:latin typeface="Arial Black" charset="0"/>
              </a:rPr>
              <a:t>To Convert Between Imperial Measurements…</a:t>
            </a:r>
          </a:p>
        </p:txBody>
      </p:sp>
      <p:graphicFrame>
        <p:nvGraphicFramePr>
          <p:cNvPr id="7171" name="Object 2"/>
          <p:cNvGraphicFramePr>
            <a:graphicFrameLocks noChangeAspect="1"/>
          </p:cNvGraphicFramePr>
          <p:nvPr/>
        </p:nvGraphicFramePr>
        <p:xfrm>
          <a:off x="3584575" y="2305050"/>
          <a:ext cx="2319338" cy="714375"/>
        </p:xfrm>
        <a:graphic>
          <a:graphicData uri="http://schemas.openxmlformats.org/presentationml/2006/ole">
            <p:oleObj spid="_x0000_s176130" name="Equation" r:id="rId3" imgW="660113" imgH="203112" progId="">
              <p:embed/>
            </p:oleObj>
          </a:graphicData>
        </a:graphic>
      </p:graphicFrame>
      <p:sp>
        <p:nvSpPr>
          <p:cNvPr id="7172" name="AutoShape 4"/>
          <p:cNvSpPr>
            <a:spLocks noChangeArrowheads="1"/>
          </p:cNvSpPr>
          <p:nvPr/>
        </p:nvSpPr>
        <p:spPr bwMode="auto">
          <a:xfrm>
            <a:off x="755650" y="1917700"/>
            <a:ext cx="2339975" cy="1439863"/>
          </a:xfrm>
          <a:prstGeom prst="rightArrow">
            <a:avLst>
              <a:gd name="adj1" fmla="val 50000"/>
              <a:gd name="adj2" fmla="val 40628"/>
            </a:avLst>
          </a:prstGeom>
          <a:solidFill>
            <a:schemeClr val="accent2"/>
          </a:solidFill>
          <a:ln w="28575">
            <a:solidFill>
              <a:schemeClr val="tx1"/>
            </a:solidFill>
            <a:miter lim="800000"/>
            <a:headEnd/>
            <a:tailEnd/>
          </a:ln>
        </p:spPr>
        <p:txBody>
          <a:bodyPr anchor="ctr"/>
          <a:lstStyle/>
          <a:p>
            <a:pPr algn="ctr"/>
            <a:r>
              <a:rPr lang="en-US" sz="2000" b="1"/>
              <a:t>Start with what you know.</a:t>
            </a:r>
          </a:p>
        </p:txBody>
      </p:sp>
      <p:sp>
        <p:nvSpPr>
          <p:cNvPr id="7173" name="Line 5"/>
          <p:cNvSpPr>
            <a:spLocks noChangeShapeType="1"/>
          </p:cNvSpPr>
          <p:nvPr/>
        </p:nvSpPr>
        <p:spPr bwMode="auto">
          <a:xfrm>
            <a:off x="3348038" y="2925763"/>
            <a:ext cx="1152525"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74" name="Line 6"/>
          <p:cNvSpPr>
            <a:spLocks noChangeShapeType="1"/>
          </p:cNvSpPr>
          <p:nvPr/>
        </p:nvSpPr>
        <p:spPr bwMode="auto">
          <a:xfrm>
            <a:off x="4859338" y="2925763"/>
            <a:ext cx="144145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7175" name="Object 3"/>
          <p:cNvGraphicFramePr>
            <a:graphicFrameLocks noChangeAspect="1"/>
          </p:cNvGraphicFramePr>
          <p:nvPr/>
        </p:nvGraphicFramePr>
        <p:xfrm>
          <a:off x="3646488" y="2886075"/>
          <a:ext cx="2209800" cy="655638"/>
        </p:xfrm>
        <a:graphic>
          <a:graphicData uri="http://schemas.openxmlformats.org/presentationml/2006/ole">
            <p:oleObj spid="_x0000_s176131" name="Equation" r:id="rId4" imgW="685800" imgH="203200" progId="">
              <p:embed/>
            </p:oleObj>
          </a:graphicData>
        </a:graphic>
      </p:graphicFrame>
      <p:sp>
        <p:nvSpPr>
          <p:cNvPr id="7176" name="AutoShape 8"/>
          <p:cNvSpPr>
            <a:spLocks noChangeArrowheads="1"/>
          </p:cNvSpPr>
          <p:nvPr/>
        </p:nvSpPr>
        <p:spPr bwMode="auto">
          <a:xfrm flipH="1">
            <a:off x="6130925" y="2492375"/>
            <a:ext cx="2479675" cy="1439863"/>
          </a:xfrm>
          <a:prstGeom prst="rightArrow">
            <a:avLst>
              <a:gd name="adj1" fmla="val 50000"/>
              <a:gd name="adj2" fmla="val 43054"/>
            </a:avLst>
          </a:prstGeom>
          <a:solidFill>
            <a:srgbClr val="99CC00"/>
          </a:solidFill>
          <a:ln w="28575">
            <a:solidFill>
              <a:schemeClr val="tx1"/>
            </a:solidFill>
            <a:miter lim="800000"/>
            <a:headEnd/>
            <a:tailEnd/>
          </a:ln>
        </p:spPr>
        <p:txBody>
          <a:bodyPr anchor="ctr"/>
          <a:lstStyle/>
          <a:p>
            <a:pPr algn="ctr"/>
            <a:r>
              <a:rPr lang="en-US" sz="2000" b="1"/>
              <a:t>Fill in what you are looking for.</a:t>
            </a:r>
          </a:p>
        </p:txBody>
      </p:sp>
      <p:sp>
        <p:nvSpPr>
          <p:cNvPr id="3084" name="Text Box 9"/>
          <p:cNvSpPr txBox="1">
            <a:spLocks noChangeArrowheads="1"/>
          </p:cNvSpPr>
          <p:nvPr/>
        </p:nvSpPr>
        <p:spPr bwMode="auto">
          <a:xfrm>
            <a:off x="250825" y="1484313"/>
            <a:ext cx="54356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CA"/>
          </a:p>
        </p:txBody>
      </p:sp>
      <p:sp>
        <p:nvSpPr>
          <p:cNvPr id="7178" name="Text Box 10"/>
          <p:cNvSpPr txBox="1">
            <a:spLocks noChangeArrowheads="1"/>
          </p:cNvSpPr>
          <p:nvPr/>
        </p:nvSpPr>
        <p:spPr bwMode="auto">
          <a:xfrm>
            <a:off x="611188" y="1484313"/>
            <a:ext cx="3024187"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t>1. Set Up a Ratio</a:t>
            </a:r>
          </a:p>
        </p:txBody>
      </p:sp>
      <p:sp>
        <p:nvSpPr>
          <p:cNvPr id="7179" name="Text Box 11"/>
          <p:cNvSpPr txBox="1">
            <a:spLocks noChangeArrowheads="1"/>
          </p:cNvSpPr>
          <p:nvPr/>
        </p:nvSpPr>
        <p:spPr bwMode="auto">
          <a:xfrm>
            <a:off x="611188" y="3486150"/>
            <a:ext cx="511175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t>2. Cross Multiply and Divide</a:t>
            </a:r>
          </a:p>
        </p:txBody>
      </p:sp>
      <p:sp>
        <p:nvSpPr>
          <p:cNvPr id="7180" name="Text Box 12"/>
          <p:cNvSpPr txBox="1">
            <a:spLocks noChangeArrowheads="1"/>
          </p:cNvSpPr>
          <p:nvPr/>
        </p:nvSpPr>
        <p:spPr bwMode="auto">
          <a:xfrm>
            <a:off x="1042988" y="836613"/>
            <a:ext cx="6911975" cy="579437"/>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t>Question: Convert 4 yd, 2ft to feet.</a:t>
            </a:r>
          </a:p>
        </p:txBody>
      </p:sp>
      <p:graphicFrame>
        <p:nvGraphicFramePr>
          <p:cNvPr id="7181" name="Object 4"/>
          <p:cNvGraphicFramePr>
            <a:graphicFrameLocks noChangeAspect="1"/>
          </p:cNvGraphicFramePr>
          <p:nvPr/>
        </p:nvGraphicFramePr>
        <p:xfrm>
          <a:off x="3484563" y="4221163"/>
          <a:ext cx="2408237" cy="714375"/>
        </p:xfrm>
        <a:graphic>
          <a:graphicData uri="http://schemas.openxmlformats.org/presentationml/2006/ole">
            <p:oleObj spid="_x0000_s176132" name="Equation" r:id="rId5" imgW="685800" imgH="203200" progId="">
              <p:embed/>
            </p:oleObj>
          </a:graphicData>
        </a:graphic>
      </p:graphicFrame>
      <p:graphicFrame>
        <p:nvGraphicFramePr>
          <p:cNvPr id="7182" name="Object 5"/>
          <p:cNvGraphicFramePr>
            <a:graphicFrameLocks noChangeAspect="1"/>
          </p:cNvGraphicFramePr>
          <p:nvPr/>
        </p:nvGraphicFramePr>
        <p:xfrm>
          <a:off x="3152775" y="5013325"/>
          <a:ext cx="3079750" cy="714375"/>
        </p:xfrm>
        <a:graphic>
          <a:graphicData uri="http://schemas.openxmlformats.org/presentationml/2006/ole">
            <p:oleObj spid="_x0000_s176133" name="Equation" r:id="rId6" imgW="876300" imgH="203200" progId="">
              <p:embed/>
            </p:oleObj>
          </a:graphicData>
        </a:graphic>
      </p:graphicFrame>
      <p:sp>
        <p:nvSpPr>
          <p:cNvPr id="7183" name="Line 15"/>
          <p:cNvSpPr>
            <a:spLocks noChangeShapeType="1"/>
          </p:cNvSpPr>
          <p:nvPr/>
        </p:nvSpPr>
        <p:spPr bwMode="auto">
          <a:xfrm>
            <a:off x="3924300" y="2205038"/>
            <a:ext cx="503238" cy="1368425"/>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7184" name="Object 6"/>
          <p:cNvGraphicFramePr>
            <a:graphicFrameLocks noChangeAspect="1"/>
          </p:cNvGraphicFramePr>
          <p:nvPr/>
        </p:nvGraphicFramePr>
        <p:xfrm>
          <a:off x="3727450" y="5810250"/>
          <a:ext cx="1919288" cy="714375"/>
        </p:xfrm>
        <a:graphic>
          <a:graphicData uri="http://schemas.openxmlformats.org/presentationml/2006/ole">
            <p:oleObj spid="_x0000_s176134" name="Equation" r:id="rId7" imgW="545626" imgH="203024" progId="Equation.3">
              <p:embed/>
            </p:oleObj>
          </a:graphicData>
        </a:graphic>
      </p:graphicFrame>
      <p:sp>
        <p:nvSpPr>
          <p:cNvPr id="7185" name="Freeform 17"/>
          <p:cNvSpPr>
            <a:spLocks/>
          </p:cNvSpPr>
          <p:nvPr/>
        </p:nvSpPr>
        <p:spPr bwMode="auto">
          <a:xfrm rot="-253873">
            <a:off x="5938838" y="1244600"/>
            <a:ext cx="2890837" cy="4119563"/>
          </a:xfrm>
          <a:custGeom>
            <a:avLst/>
            <a:gdLst>
              <a:gd name="T0" fmla="*/ 0 w 688"/>
              <a:gd name="T1" fmla="*/ 2585 h 2585"/>
              <a:gd name="T2" fmla="*/ 590 w 688"/>
              <a:gd name="T3" fmla="*/ 1905 h 2585"/>
              <a:gd name="T4" fmla="*/ 590 w 688"/>
              <a:gd name="T5" fmla="*/ 589 h 2585"/>
              <a:gd name="T6" fmla="*/ 91 w 688"/>
              <a:gd name="T7" fmla="*/ 0 h 2585"/>
              <a:gd name="T8" fmla="*/ 0 60000 65536"/>
              <a:gd name="T9" fmla="*/ 0 60000 65536"/>
              <a:gd name="T10" fmla="*/ 0 60000 65536"/>
              <a:gd name="T11" fmla="*/ 0 60000 65536"/>
              <a:gd name="T12" fmla="*/ 0 w 688"/>
              <a:gd name="T13" fmla="*/ 0 h 2585"/>
              <a:gd name="T14" fmla="*/ 688 w 688"/>
              <a:gd name="T15" fmla="*/ 2585 h 2585"/>
            </a:gdLst>
            <a:ahLst/>
            <a:cxnLst>
              <a:cxn ang="T8">
                <a:pos x="T0" y="T1"/>
              </a:cxn>
              <a:cxn ang="T9">
                <a:pos x="T2" y="T3"/>
              </a:cxn>
              <a:cxn ang="T10">
                <a:pos x="T4" y="T5"/>
              </a:cxn>
              <a:cxn ang="T11">
                <a:pos x="T6" y="T7"/>
              </a:cxn>
            </a:cxnLst>
            <a:rect l="T12" t="T13" r="T14" b="T15"/>
            <a:pathLst>
              <a:path w="688" h="2585">
                <a:moveTo>
                  <a:pt x="0" y="2585"/>
                </a:moveTo>
                <a:cubicBezTo>
                  <a:pt x="246" y="2411"/>
                  <a:pt x="492" y="2238"/>
                  <a:pt x="590" y="1905"/>
                </a:cubicBezTo>
                <a:cubicBezTo>
                  <a:pt x="688" y="1572"/>
                  <a:pt x="673" y="906"/>
                  <a:pt x="590" y="589"/>
                </a:cubicBezTo>
                <a:cubicBezTo>
                  <a:pt x="507" y="272"/>
                  <a:pt x="299" y="136"/>
                  <a:pt x="91" y="0"/>
                </a:cubicBezTo>
              </a:path>
            </a:pathLst>
          </a:custGeom>
          <a:noFill/>
          <a:ln w="381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Tree>
    <p:extLst>
      <p:ext uri="{BB962C8B-B14F-4D97-AF65-F5344CB8AC3E}">
        <p14:creationId xmlns="" xmlns:p14="http://schemas.microsoft.com/office/powerpoint/2010/main" val="1359240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180"/>
                                        </p:tgtEl>
                                        <p:attrNameLst>
                                          <p:attrName>style.visibility</p:attrName>
                                        </p:attrNameLst>
                                      </p:cBhvr>
                                      <p:to>
                                        <p:strVal val="visible"/>
                                      </p:to>
                                    </p:set>
                                    <p:anim from="(-#ppt_w/2)" to="(#ppt_x)" calcmode="lin" valueType="num">
                                      <p:cBhvr>
                                        <p:cTn id="7" dur="600" fill="hold">
                                          <p:stCondLst>
                                            <p:cond delay="0"/>
                                          </p:stCondLst>
                                        </p:cTn>
                                        <p:tgtEl>
                                          <p:spTgt spid="7180"/>
                                        </p:tgtEl>
                                        <p:attrNameLst>
                                          <p:attrName>ppt_x</p:attrName>
                                        </p:attrNameLst>
                                      </p:cBhvr>
                                    </p:anim>
                                    <p:anim from="0" to="-1.0" calcmode="lin" valueType="num">
                                      <p:cBhvr>
                                        <p:cTn id="8" dur="200" decel="50000" autoRev="1" fill="hold">
                                          <p:stCondLst>
                                            <p:cond delay="600"/>
                                          </p:stCondLst>
                                        </p:cTn>
                                        <p:tgtEl>
                                          <p:spTgt spid="7180"/>
                                        </p:tgtEl>
                                        <p:attrNameLst>
                                          <p:attrName>xshear</p:attrName>
                                        </p:attrNameLst>
                                      </p:cBhvr>
                                    </p:anim>
                                    <p:animScale>
                                      <p:cBhvr>
                                        <p:cTn id="9" dur="200" decel="100000" autoRev="1" fill="hold">
                                          <p:stCondLst>
                                            <p:cond delay="600"/>
                                          </p:stCondLst>
                                        </p:cTn>
                                        <p:tgtEl>
                                          <p:spTgt spid="7180"/>
                                        </p:tgtEl>
                                      </p:cBhvr>
                                      <p:from x="100000" y="100000"/>
                                      <p:to x="80000" y="100000"/>
                                    </p:animScale>
                                    <p:anim by="(#ppt_h/3+#ppt_w*0.1)" calcmode="lin" valueType="num">
                                      <p:cBhvr additive="sum">
                                        <p:cTn id="10" dur="200" decel="100000" autoRev="1" fill="hold">
                                          <p:stCondLst>
                                            <p:cond delay="600"/>
                                          </p:stCondLst>
                                        </p:cTn>
                                        <p:tgtEl>
                                          <p:spTgt spid="7180"/>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178"/>
                                        </p:tgtEl>
                                        <p:attrNameLst>
                                          <p:attrName>style.visibility</p:attrName>
                                        </p:attrNameLst>
                                      </p:cBhvr>
                                      <p:to>
                                        <p:strVal val="visible"/>
                                      </p:to>
                                    </p:set>
                                    <p:anim calcmode="lin" valueType="num">
                                      <p:cBhvr additive="base">
                                        <p:cTn id="15" dur="500" fill="hold"/>
                                        <p:tgtEl>
                                          <p:spTgt spid="7178"/>
                                        </p:tgtEl>
                                        <p:attrNameLst>
                                          <p:attrName>ppt_x</p:attrName>
                                        </p:attrNameLst>
                                      </p:cBhvr>
                                      <p:tavLst>
                                        <p:tav tm="0">
                                          <p:val>
                                            <p:strVal val="#ppt_x"/>
                                          </p:val>
                                        </p:tav>
                                        <p:tav tm="100000">
                                          <p:val>
                                            <p:strVal val="#ppt_x"/>
                                          </p:val>
                                        </p:tav>
                                      </p:tavLst>
                                    </p:anim>
                                    <p:anim calcmode="lin" valueType="num">
                                      <p:cBhvr additive="base">
                                        <p:cTn id="16"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172"/>
                                        </p:tgtEl>
                                        <p:attrNameLst>
                                          <p:attrName>style.visibility</p:attrName>
                                        </p:attrNameLst>
                                      </p:cBhvr>
                                      <p:to>
                                        <p:strVal val="visible"/>
                                      </p:to>
                                    </p:set>
                                    <p:anim calcmode="lin" valueType="num">
                                      <p:cBhvr additive="base">
                                        <p:cTn id="21" dur="500" fill="hold"/>
                                        <p:tgtEl>
                                          <p:spTgt spid="7172"/>
                                        </p:tgtEl>
                                        <p:attrNameLst>
                                          <p:attrName>ppt_x</p:attrName>
                                        </p:attrNameLst>
                                      </p:cBhvr>
                                      <p:tavLst>
                                        <p:tav tm="0">
                                          <p:val>
                                            <p:strVal val="0-#ppt_w/2"/>
                                          </p:val>
                                        </p:tav>
                                        <p:tav tm="100000">
                                          <p:val>
                                            <p:strVal val="#ppt_x"/>
                                          </p:val>
                                        </p:tav>
                                      </p:tavLst>
                                    </p:anim>
                                    <p:anim calcmode="lin" valueType="num">
                                      <p:cBhvr additive="base">
                                        <p:cTn id="22"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7171"/>
                                        </p:tgtEl>
                                        <p:attrNameLst>
                                          <p:attrName>style.visibility</p:attrName>
                                        </p:attrNameLst>
                                      </p:cBhvr>
                                      <p:to>
                                        <p:strVal val="visible"/>
                                      </p:to>
                                    </p:set>
                                    <p:anim calcmode="lin" valueType="num">
                                      <p:cBhvr additive="base">
                                        <p:cTn id="27" dur="500" fill="hold"/>
                                        <p:tgtEl>
                                          <p:spTgt spid="7171"/>
                                        </p:tgtEl>
                                        <p:attrNameLst>
                                          <p:attrName>ppt_x</p:attrName>
                                        </p:attrNameLst>
                                      </p:cBhvr>
                                      <p:tavLst>
                                        <p:tav tm="0">
                                          <p:val>
                                            <p:strVal val="#ppt_x"/>
                                          </p:val>
                                        </p:tav>
                                        <p:tav tm="100000">
                                          <p:val>
                                            <p:strVal val="#ppt_x"/>
                                          </p:val>
                                        </p:tav>
                                      </p:tavLst>
                                    </p:anim>
                                    <p:anim calcmode="lin" valueType="num">
                                      <p:cBhvr additive="base">
                                        <p:cTn id="2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7176"/>
                                        </p:tgtEl>
                                        <p:attrNameLst>
                                          <p:attrName>style.visibility</p:attrName>
                                        </p:attrNameLst>
                                      </p:cBhvr>
                                      <p:to>
                                        <p:strVal val="visible"/>
                                      </p:to>
                                    </p:set>
                                    <p:anim calcmode="lin" valueType="num">
                                      <p:cBhvr additive="base">
                                        <p:cTn id="33" dur="500" fill="hold"/>
                                        <p:tgtEl>
                                          <p:spTgt spid="7176"/>
                                        </p:tgtEl>
                                        <p:attrNameLst>
                                          <p:attrName>ppt_x</p:attrName>
                                        </p:attrNameLst>
                                      </p:cBhvr>
                                      <p:tavLst>
                                        <p:tav tm="0">
                                          <p:val>
                                            <p:strVal val="1+#ppt_w/2"/>
                                          </p:val>
                                        </p:tav>
                                        <p:tav tm="100000">
                                          <p:val>
                                            <p:strVal val="#ppt_x"/>
                                          </p:val>
                                        </p:tav>
                                      </p:tavLst>
                                    </p:anim>
                                    <p:anim calcmode="lin" valueType="num">
                                      <p:cBhvr additive="base">
                                        <p:cTn id="34" dur="500" fill="hold"/>
                                        <p:tgtEl>
                                          <p:spTgt spid="7176"/>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173"/>
                                        </p:tgtEl>
                                        <p:attrNameLst>
                                          <p:attrName>style.visibility</p:attrName>
                                        </p:attrNameLst>
                                      </p:cBhvr>
                                      <p:to>
                                        <p:strVal val="visible"/>
                                      </p:to>
                                    </p:set>
                                    <p:anim calcmode="lin" valueType="num">
                                      <p:cBhvr additive="base">
                                        <p:cTn id="39" dur="500" fill="hold"/>
                                        <p:tgtEl>
                                          <p:spTgt spid="7173"/>
                                        </p:tgtEl>
                                        <p:attrNameLst>
                                          <p:attrName>ppt_x</p:attrName>
                                        </p:attrNameLst>
                                      </p:cBhvr>
                                      <p:tavLst>
                                        <p:tav tm="0">
                                          <p:val>
                                            <p:strVal val="#ppt_x"/>
                                          </p:val>
                                        </p:tav>
                                        <p:tav tm="100000">
                                          <p:val>
                                            <p:strVal val="#ppt_x"/>
                                          </p:val>
                                        </p:tav>
                                      </p:tavLst>
                                    </p:anim>
                                    <p:anim calcmode="lin" valueType="num">
                                      <p:cBhvr additive="base">
                                        <p:cTn id="40" dur="500" fill="hold"/>
                                        <p:tgtEl>
                                          <p:spTgt spid="7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174"/>
                                        </p:tgtEl>
                                        <p:attrNameLst>
                                          <p:attrName>style.visibility</p:attrName>
                                        </p:attrNameLst>
                                      </p:cBhvr>
                                      <p:to>
                                        <p:strVal val="visible"/>
                                      </p:to>
                                    </p:set>
                                    <p:anim calcmode="lin" valueType="num">
                                      <p:cBhvr additive="base">
                                        <p:cTn id="43" dur="500" fill="hold"/>
                                        <p:tgtEl>
                                          <p:spTgt spid="7174"/>
                                        </p:tgtEl>
                                        <p:attrNameLst>
                                          <p:attrName>ppt_x</p:attrName>
                                        </p:attrNameLst>
                                      </p:cBhvr>
                                      <p:tavLst>
                                        <p:tav tm="0">
                                          <p:val>
                                            <p:strVal val="#ppt_x"/>
                                          </p:val>
                                        </p:tav>
                                        <p:tav tm="100000">
                                          <p:val>
                                            <p:strVal val="#ppt_x"/>
                                          </p:val>
                                        </p:tav>
                                      </p:tavLst>
                                    </p:anim>
                                    <p:anim calcmode="lin" valueType="num">
                                      <p:cBhvr additive="base">
                                        <p:cTn id="44" dur="500" fill="hold"/>
                                        <p:tgtEl>
                                          <p:spTgt spid="717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175"/>
                                        </p:tgtEl>
                                        <p:attrNameLst>
                                          <p:attrName>style.visibility</p:attrName>
                                        </p:attrNameLst>
                                      </p:cBhvr>
                                      <p:to>
                                        <p:strVal val="visible"/>
                                      </p:to>
                                    </p:set>
                                    <p:anim calcmode="lin" valueType="num">
                                      <p:cBhvr additive="base">
                                        <p:cTn id="47" dur="500" fill="hold"/>
                                        <p:tgtEl>
                                          <p:spTgt spid="7175"/>
                                        </p:tgtEl>
                                        <p:attrNameLst>
                                          <p:attrName>ppt_x</p:attrName>
                                        </p:attrNameLst>
                                      </p:cBhvr>
                                      <p:tavLst>
                                        <p:tav tm="0">
                                          <p:val>
                                            <p:strVal val="#ppt_x"/>
                                          </p:val>
                                        </p:tav>
                                        <p:tav tm="100000">
                                          <p:val>
                                            <p:strVal val="#ppt_x"/>
                                          </p:val>
                                        </p:tav>
                                      </p:tavLst>
                                    </p:anim>
                                    <p:anim calcmode="lin" valueType="num">
                                      <p:cBhvr additive="base">
                                        <p:cTn id="48"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183"/>
                                        </p:tgtEl>
                                        <p:attrNameLst>
                                          <p:attrName>style.visibility</p:attrName>
                                        </p:attrNameLst>
                                      </p:cBhvr>
                                      <p:to>
                                        <p:strVal val="visible"/>
                                      </p:to>
                                    </p:set>
                                    <p:anim calcmode="lin" valueType="num">
                                      <p:cBhvr additive="base">
                                        <p:cTn id="53" dur="500" fill="hold"/>
                                        <p:tgtEl>
                                          <p:spTgt spid="7183"/>
                                        </p:tgtEl>
                                        <p:attrNameLst>
                                          <p:attrName>ppt_x</p:attrName>
                                        </p:attrNameLst>
                                      </p:cBhvr>
                                      <p:tavLst>
                                        <p:tav tm="0">
                                          <p:val>
                                            <p:strVal val="#ppt_x"/>
                                          </p:val>
                                        </p:tav>
                                        <p:tav tm="100000">
                                          <p:val>
                                            <p:strVal val="#ppt_x"/>
                                          </p:val>
                                        </p:tav>
                                      </p:tavLst>
                                    </p:anim>
                                    <p:anim calcmode="lin" valueType="num">
                                      <p:cBhvr additive="base">
                                        <p:cTn id="54" dur="500" fill="hold"/>
                                        <p:tgtEl>
                                          <p:spTgt spid="7183"/>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179"/>
                                        </p:tgtEl>
                                        <p:attrNameLst>
                                          <p:attrName>style.visibility</p:attrName>
                                        </p:attrNameLst>
                                      </p:cBhvr>
                                      <p:to>
                                        <p:strVal val="visible"/>
                                      </p:to>
                                    </p:set>
                                    <p:anim calcmode="lin" valueType="num">
                                      <p:cBhvr additive="base">
                                        <p:cTn id="59" dur="500" fill="hold"/>
                                        <p:tgtEl>
                                          <p:spTgt spid="7179"/>
                                        </p:tgtEl>
                                        <p:attrNameLst>
                                          <p:attrName>ppt_x</p:attrName>
                                        </p:attrNameLst>
                                      </p:cBhvr>
                                      <p:tavLst>
                                        <p:tav tm="0">
                                          <p:val>
                                            <p:strVal val="#ppt_x"/>
                                          </p:val>
                                        </p:tav>
                                        <p:tav tm="100000">
                                          <p:val>
                                            <p:strVal val="#ppt_x"/>
                                          </p:val>
                                        </p:tav>
                                      </p:tavLst>
                                    </p:anim>
                                    <p:anim calcmode="lin" valueType="num">
                                      <p:cBhvr additive="base">
                                        <p:cTn id="60"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7181"/>
                                        </p:tgtEl>
                                        <p:attrNameLst>
                                          <p:attrName>style.visibility</p:attrName>
                                        </p:attrNameLst>
                                      </p:cBhvr>
                                      <p:to>
                                        <p:strVal val="visible"/>
                                      </p:to>
                                    </p:set>
                                    <p:anim calcmode="lin" valueType="num">
                                      <p:cBhvr additive="base">
                                        <p:cTn id="65" dur="500" fill="hold"/>
                                        <p:tgtEl>
                                          <p:spTgt spid="7181"/>
                                        </p:tgtEl>
                                        <p:attrNameLst>
                                          <p:attrName>ppt_x</p:attrName>
                                        </p:attrNameLst>
                                      </p:cBhvr>
                                      <p:tavLst>
                                        <p:tav tm="0">
                                          <p:val>
                                            <p:strVal val="#ppt_x"/>
                                          </p:val>
                                        </p:tav>
                                        <p:tav tm="100000">
                                          <p:val>
                                            <p:strVal val="#ppt_x"/>
                                          </p:val>
                                        </p:tav>
                                      </p:tavLst>
                                    </p:anim>
                                    <p:anim calcmode="lin" valueType="num">
                                      <p:cBhvr additive="base">
                                        <p:cTn id="66" dur="500" fill="hold"/>
                                        <p:tgtEl>
                                          <p:spTgt spid="7181"/>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7182"/>
                                        </p:tgtEl>
                                        <p:attrNameLst>
                                          <p:attrName>style.visibility</p:attrName>
                                        </p:attrNameLst>
                                      </p:cBhvr>
                                      <p:to>
                                        <p:strVal val="visible"/>
                                      </p:to>
                                    </p:set>
                                    <p:anim calcmode="lin" valueType="num">
                                      <p:cBhvr additive="base">
                                        <p:cTn id="71" dur="500" fill="hold"/>
                                        <p:tgtEl>
                                          <p:spTgt spid="7182"/>
                                        </p:tgtEl>
                                        <p:attrNameLst>
                                          <p:attrName>ppt_x</p:attrName>
                                        </p:attrNameLst>
                                      </p:cBhvr>
                                      <p:tavLst>
                                        <p:tav tm="0">
                                          <p:val>
                                            <p:strVal val="#ppt_x"/>
                                          </p:val>
                                        </p:tav>
                                        <p:tav tm="100000">
                                          <p:val>
                                            <p:strVal val="#ppt_x"/>
                                          </p:val>
                                        </p:tav>
                                      </p:tavLst>
                                    </p:anim>
                                    <p:anim calcmode="lin" valueType="num">
                                      <p:cBhvr additive="base">
                                        <p:cTn id="72" dur="500" fill="hold"/>
                                        <p:tgtEl>
                                          <p:spTgt spid="71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185"/>
                                        </p:tgtEl>
                                        <p:attrNameLst>
                                          <p:attrName>style.visibility</p:attrName>
                                        </p:attrNameLst>
                                      </p:cBhvr>
                                      <p:to>
                                        <p:strVal val="visible"/>
                                      </p:to>
                                    </p:set>
                                    <p:anim calcmode="lin" valueType="num">
                                      <p:cBhvr additive="base">
                                        <p:cTn id="75" dur="500" fill="hold"/>
                                        <p:tgtEl>
                                          <p:spTgt spid="7185"/>
                                        </p:tgtEl>
                                        <p:attrNameLst>
                                          <p:attrName>ppt_x</p:attrName>
                                        </p:attrNameLst>
                                      </p:cBhvr>
                                      <p:tavLst>
                                        <p:tav tm="0">
                                          <p:val>
                                            <p:strVal val="#ppt_x"/>
                                          </p:val>
                                        </p:tav>
                                        <p:tav tm="100000">
                                          <p:val>
                                            <p:strVal val="#ppt_x"/>
                                          </p:val>
                                        </p:tav>
                                      </p:tavLst>
                                    </p:anim>
                                    <p:anim calcmode="lin" valueType="num">
                                      <p:cBhvr additive="base">
                                        <p:cTn id="76" dur="500" fill="hold"/>
                                        <p:tgtEl>
                                          <p:spTgt spid="7185"/>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7184"/>
                                        </p:tgtEl>
                                        <p:attrNameLst>
                                          <p:attrName>style.visibility</p:attrName>
                                        </p:attrNameLst>
                                      </p:cBhvr>
                                      <p:to>
                                        <p:strVal val="visible"/>
                                      </p:to>
                                    </p:set>
                                    <p:anim calcmode="lin" valueType="num">
                                      <p:cBhvr additive="base">
                                        <p:cTn id="81" dur="500" fill="hold"/>
                                        <p:tgtEl>
                                          <p:spTgt spid="7184"/>
                                        </p:tgtEl>
                                        <p:attrNameLst>
                                          <p:attrName>ppt_x</p:attrName>
                                        </p:attrNameLst>
                                      </p:cBhvr>
                                      <p:tavLst>
                                        <p:tav tm="0">
                                          <p:val>
                                            <p:strVal val="#ppt_x"/>
                                          </p:val>
                                        </p:tav>
                                        <p:tav tm="100000">
                                          <p:val>
                                            <p:strVal val="#ppt_x"/>
                                          </p:val>
                                        </p:tav>
                                      </p:tavLst>
                                    </p:anim>
                                    <p:anim calcmode="lin" valueType="num">
                                      <p:cBhvr additive="base">
                                        <p:cTn id="82" dur="500" fill="hold"/>
                                        <p:tgtEl>
                                          <p:spTgt spid="7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P spid="7174" grpId="0" animBg="1"/>
      <p:bldP spid="7176" grpId="0" animBg="1"/>
      <p:bldP spid="7178" grpId="0"/>
      <p:bldP spid="7179" grpId="0"/>
      <p:bldP spid="7180" grpId="0" animBg="1"/>
      <p:bldP spid="7183" grpId="0" animBg="1"/>
      <p:bldP spid="71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pPr eaLnBrk="1" hangingPunct="1">
              <a:defRPr/>
            </a:pPr>
            <a:r>
              <a:rPr lang="en-US" sz="3000" b="1" dirty="0" smtClean="0">
                <a:latin typeface="Arial Black" pitchFamily="34" charset="0"/>
                <a:ea typeface="+mj-ea"/>
              </a:rPr>
              <a:t>Problem Solving Involving Unit Conversion</a:t>
            </a:r>
            <a:endParaRPr lang="en-US" sz="3000" dirty="0" smtClean="0">
              <a:ea typeface="+mj-ea"/>
            </a:endParaRPr>
          </a:p>
        </p:txBody>
      </p:sp>
      <p:sp>
        <p:nvSpPr>
          <p:cNvPr id="3" name="Content Placeholder 2"/>
          <p:cNvSpPr>
            <a:spLocks noGrp="1"/>
          </p:cNvSpPr>
          <p:nvPr>
            <p:ph idx="1"/>
          </p:nvPr>
        </p:nvSpPr>
        <p:spPr/>
        <p:txBody>
          <a:bodyPr/>
          <a:lstStyle/>
          <a:p>
            <a:pPr eaLnBrk="1" hangingPunct="1">
              <a:buFont typeface="Wingdings" pitchFamily="2" charset="2"/>
              <a:buChar char="n"/>
              <a:defRPr/>
            </a:pPr>
            <a:endParaRPr lang="en-US" smtClean="0">
              <a:ea typeface="+mn-ea"/>
            </a:endParaRPr>
          </a:p>
        </p:txBody>
      </p:sp>
      <p:sp>
        <p:nvSpPr>
          <p:cNvPr id="4" name="Text Box 12"/>
          <p:cNvSpPr txBox="1">
            <a:spLocks noChangeArrowheads="1"/>
          </p:cNvSpPr>
          <p:nvPr/>
        </p:nvSpPr>
        <p:spPr bwMode="auto">
          <a:xfrm>
            <a:off x="0" y="762000"/>
            <a:ext cx="9144000" cy="1600200"/>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t>Question: Ben buys baseboard for a bedroom.  The perimeter of the room is 37 ft. </a:t>
            </a:r>
          </a:p>
          <a:p>
            <a:pPr eaLnBrk="1" hangingPunct="1">
              <a:spcBef>
                <a:spcPct val="50000"/>
              </a:spcBef>
            </a:pPr>
            <a:r>
              <a:rPr lang="en-US" sz="2800" b="1"/>
              <a:t>a)What length is needed in yards and feet?</a:t>
            </a:r>
          </a:p>
        </p:txBody>
      </p:sp>
      <p:graphicFrame>
        <p:nvGraphicFramePr>
          <p:cNvPr id="18" name="Object 7"/>
          <p:cNvGraphicFramePr>
            <a:graphicFrameLocks noChangeAspect="1"/>
          </p:cNvGraphicFramePr>
          <p:nvPr/>
        </p:nvGraphicFramePr>
        <p:xfrm>
          <a:off x="3660775" y="3259138"/>
          <a:ext cx="2319338" cy="714375"/>
        </p:xfrm>
        <a:graphic>
          <a:graphicData uri="http://schemas.openxmlformats.org/presentationml/2006/ole">
            <p:oleObj spid="_x0000_s177154" name="Equation" r:id="rId3" imgW="660113" imgH="203112" progId="Equation.3">
              <p:embed/>
            </p:oleObj>
          </a:graphicData>
        </a:graphic>
      </p:graphicFrame>
      <p:sp>
        <p:nvSpPr>
          <p:cNvPr id="19" name="AutoShape 4"/>
          <p:cNvSpPr>
            <a:spLocks noChangeArrowheads="1"/>
          </p:cNvSpPr>
          <p:nvPr/>
        </p:nvSpPr>
        <p:spPr bwMode="auto">
          <a:xfrm>
            <a:off x="831850" y="2871788"/>
            <a:ext cx="2339975" cy="1439862"/>
          </a:xfrm>
          <a:prstGeom prst="rightArrow">
            <a:avLst>
              <a:gd name="adj1" fmla="val 50000"/>
              <a:gd name="adj2" fmla="val 40628"/>
            </a:avLst>
          </a:prstGeom>
          <a:solidFill>
            <a:schemeClr val="accent2"/>
          </a:solidFill>
          <a:ln w="28575">
            <a:solidFill>
              <a:schemeClr val="tx1"/>
            </a:solidFill>
            <a:miter lim="800000"/>
            <a:headEnd/>
            <a:tailEnd/>
          </a:ln>
        </p:spPr>
        <p:txBody>
          <a:bodyPr anchor="ctr"/>
          <a:lstStyle/>
          <a:p>
            <a:pPr algn="ctr"/>
            <a:r>
              <a:rPr lang="en-US" sz="2000" b="1"/>
              <a:t>Start with what you know.</a:t>
            </a:r>
          </a:p>
        </p:txBody>
      </p:sp>
      <p:sp>
        <p:nvSpPr>
          <p:cNvPr id="20" name="Line 5"/>
          <p:cNvSpPr>
            <a:spLocks noChangeShapeType="1"/>
          </p:cNvSpPr>
          <p:nvPr/>
        </p:nvSpPr>
        <p:spPr bwMode="auto">
          <a:xfrm>
            <a:off x="3424238" y="3879850"/>
            <a:ext cx="1152525"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 name="Line 6"/>
          <p:cNvSpPr>
            <a:spLocks noChangeShapeType="1"/>
          </p:cNvSpPr>
          <p:nvPr/>
        </p:nvSpPr>
        <p:spPr bwMode="auto">
          <a:xfrm>
            <a:off x="4935538" y="3879850"/>
            <a:ext cx="144145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3" name="AutoShape 8"/>
          <p:cNvSpPr>
            <a:spLocks noChangeArrowheads="1"/>
          </p:cNvSpPr>
          <p:nvPr/>
        </p:nvSpPr>
        <p:spPr bwMode="auto">
          <a:xfrm flipH="1">
            <a:off x="6207125" y="3446463"/>
            <a:ext cx="2479675" cy="1439862"/>
          </a:xfrm>
          <a:prstGeom prst="rightArrow">
            <a:avLst>
              <a:gd name="adj1" fmla="val 50000"/>
              <a:gd name="adj2" fmla="val 43054"/>
            </a:avLst>
          </a:prstGeom>
          <a:solidFill>
            <a:srgbClr val="99CC00"/>
          </a:solidFill>
          <a:ln w="28575">
            <a:solidFill>
              <a:schemeClr val="tx1"/>
            </a:solidFill>
            <a:miter lim="800000"/>
            <a:headEnd/>
            <a:tailEnd/>
          </a:ln>
        </p:spPr>
        <p:txBody>
          <a:bodyPr anchor="ctr"/>
          <a:lstStyle/>
          <a:p>
            <a:pPr algn="ctr"/>
            <a:r>
              <a:rPr lang="en-US" sz="2000" b="1"/>
              <a:t>Fill in what you are looking for.</a:t>
            </a:r>
          </a:p>
        </p:txBody>
      </p:sp>
      <p:sp>
        <p:nvSpPr>
          <p:cNvPr id="4106" name="Text Box 9"/>
          <p:cNvSpPr txBox="1">
            <a:spLocks noChangeArrowheads="1"/>
          </p:cNvSpPr>
          <p:nvPr/>
        </p:nvSpPr>
        <p:spPr bwMode="auto">
          <a:xfrm>
            <a:off x="327025" y="2438400"/>
            <a:ext cx="5435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CA"/>
          </a:p>
        </p:txBody>
      </p:sp>
      <p:sp>
        <p:nvSpPr>
          <p:cNvPr id="25" name="Text Box 10"/>
          <p:cNvSpPr txBox="1">
            <a:spLocks noChangeArrowheads="1"/>
          </p:cNvSpPr>
          <p:nvPr/>
        </p:nvSpPr>
        <p:spPr bwMode="auto">
          <a:xfrm>
            <a:off x="687388" y="2438400"/>
            <a:ext cx="3024187"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t>1. Set Up a Ratio</a:t>
            </a:r>
          </a:p>
        </p:txBody>
      </p:sp>
      <p:sp>
        <p:nvSpPr>
          <p:cNvPr id="26" name="Text Box 11"/>
          <p:cNvSpPr txBox="1">
            <a:spLocks noChangeArrowheads="1"/>
          </p:cNvSpPr>
          <p:nvPr/>
        </p:nvSpPr>
        <p:spPr bwMode="auto">
          <a:xfrm>
            <a:off x="687388" y="4440238"/>
            <a:ext cx="511175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t>2. Cross Multiply and Divide</a:t>
            </a:r>
          </a:p>
        </p:txBody>
      </p:sp>
      <p:sp>
        <p:nvSpPr>
          <p:cNvPr id="29" name="Line 15"/>
          <p:cNvSpPr>
            <a:spLocks noChangeShapeType="1"/>
          </p:cNvSpPr>
          <p:nvPr/>
        </p:nvSpPr>
        <p:spPr bwMode="auto">
          <a:xfrm>
            <a:off x="5562600" y="3159125"/>
            <a:ext cx="503238" cy="1368425"/>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 name="TextBox 30"/>
          <p:cNvSpPr txBox="1">
            <a:spLocks noChangeArrowheads="1"/>
          </p:cNvSpPr>
          <p:nvPr/>
        </p:nvSpPr>
        <p:spPr bwMode="auto">
          <a:xfrm>
            <a:off x="3886200" y="3810000"/>
            <a:ext cx="2743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i="1"/>
              <a:t>x </a:t>
            </a:r>
            <a:r>
              <a:rPr lang="en-US" sz="4000" b="1" i="1"/>
              <a:t>   = </a:t>
            </a:r>
            <a:r>
              <a:rPr lang="en-US" sz="4000" i="1"/>
              <a:t>37 ft</a:t>
            </a:r>
          </a:p>
        </p:txBody>
      </p:sp>
      <p:sp>
        <p:nvSpPr>
          <p:cNvPr id="32" name="TextBox 31"/>
          <p:cNvSpPr txBox="1">
            <a:spLocks noChangeArrowheads="1"/>
          </p:cNvSpPr>
          <p:nvPr/>
        </p:nvSpPr>
        <p:spPr bwMode="auto">
          <a:xfrm>
            <a:off x="1219200" y="4978400"/>
            <a:ext cx="36576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i="1"/>
              <a:t>1(37) = 3(x)</a:t>
            </a:r>
          </a:p>
        </p:txBody>
      </p:sp>
      <p:sp>
        <p:nvSpPr>
          <p:cNvPr id="33" name="TextBox 32"/>
          <p:cNvSpPr txBox="1">
            <a:spLocks noChangeArrowheads="1"/>
          </p:cNvSpPr>
          <p:nvPr/>
        </p:nvSpPr>
        <p:spPr bwMode="auto">
          <a:xfrm>
            <a:off x="1752600" y="5486400"/>
            <a:ext cx="79248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i="1"/>
              <a:t>x</a:t>
            </a:r>
            <a:r>
              <a:rPr lang="en-US" sz="3600" b="1" i="1"/>
              <a:t>  = </a:t>
            </a:r>
            <a:r>
              <a:rPr lang="en-US" sz="3600" i="1" u="sng"/>
              <a:t>37</a:t>
            </a:r>
            <a:r>
              <a:rPr lang="en-US" sz="3600" i="1"/>
              <a:t>  =  12 </a:t>
            </a:r>
            <a:r>
              <a:rPr lang="en-US" sz="3600" i="1" u="sng"/>
              <a:t> 1</a:t>
            </a:r>
            <a:r>
              <a:rPr lang="en-US" sz="3600" i="1"/>
              <a:t>  yd.  =  </a:t>
            </a:r>
            <a:r>
              <a:rPr lang="en-US" sz="3600" b="1" i="1"/>
              <a:t>12 yd. 1 ft.   </a:t>
            </a:r>
            <a:br>
              <a:rPr lang="en-US" sz="3600" b="1" i="1"/>
            </a:br>
            <a:r>
              <a:rPr lang="en-US" sz="3600" i="1"/>
              <a:t>        3	       3</a:t>
            </a:r>
          </a:p>
        </p:txBody>
      </p:sp>
    </p:spTree>
    <p:extLst>
      <p:ext uri="{BB962C8B-B14F-4D97-AF65-F5344CB8AC3E}">
        <p14:creationId xmlns="" xmlns:p14="http://schemas.microsoft.com/office/powerpoint/2010/main" val="4287267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0-#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1+#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20" grpId="0" animBg="1"/>
      <p:bldP spid="21" grpId="0" animBg="1"/>
      <p:bldP spid="23" grpId="0" animBg="1"/>
      <p:bldP spid="25" grpId="0"/>
      <p:bldP spid="26" grpId="0"/>
      <p:bldP spid="29" grpId="0" animBg="1"/>
      <p:bldP spid="31" grpId="0"/>
      <p:bldP spid="32" grpId="0"/>
      <p:bldP spid="33"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2875" y="-171450"/>
            <a:ext cx="9467850" cy="1143000"/>
          </a:xfrm>
        </p:spPr>
        <p:txBody>
          <a:bodyPr/>
          <a:lstStyle/>
          <a:p>
            <a:pPr eaLnBrk="1" hangingPunct="1"/>
            <a:r>
              <a:rPr lang="en-US" sz="2800" b="1">
                <a:latin typeface="Arial Black" charset="0"/>
              </a:rPr>
              <a:t>Problem Solving Involving Unit Conversion cont…</a:t>
            </a:r>
          </a:p>
        </p:txBody>
      </p:sp>
      <p:sp>
        <p:nvSpPr>
          <p:cNvPr id="18" name="Rectangle 17"/>
          <p:cNvSpPr/>
          <p:nvPr/>
        </p:nvSpPr>
        <p:spPr>
          <a:xfrm>
            <a:off x="0" y="838200"/>
            <a:ext cx="9144000" cy="1077913"/>
          </a:xfrm>
          <a:prstGeom prst="rect">
            <a:avLst/>
          </a:prstGeom>
          <a:solidFill>
            <a:srgbClr val="0070C0"/>
          </a:solidFill>
        </p:spPr>
        <p:txBody>
          <a:bodyPr>
            <a:spAutoFit/>
          </a:bodyPr>
          <a:lstStyle/>
          <a:p>
            <a:pPr>
              <a:spcBef>
                <a:spcPct val="50000"/>
              </a:spcBef>
              <a:defRPr/>
            </a:pPr>
            <a:r>
              <a:rPr lang="en-US" sz="3200" b="1" dirty="0">
                <a:effectLst>
                  <a:outerShdw blurRad="38100" dist="38100" dir="2700000" algn="tl">
                    <a:srgbClr val="000000">
                      <a:alpha val="43137"/>
                    </a:srgbClr>
                  </a:outerShdw>
                </a:effectLst>
                <a:latin typeface="Times New Roman" pitchFamily="18" charset="0"/>
                <a:ea typeface="+mn-ea"/>
              </a:rPr>
              <a:t>b) Baseboards are sold at $5.99/yd. What is the cost of materials before taxes?</a:t>
            </a:r>
            <a:endParaRPr lang="en-US" sz="3600" b="1" dirty="0">
              <a:effectLst>
                <a:outerShdw blurRad="38100" dist="38100" dir="2700000" algn="tl">
                  <a:srgbClr val="000000">
                    <a:alpha val="43137"/>
                  </a:srgbClr>
                </a:outerShdw>
              </a:effectLst>
              <a:latin typeface="Times New Roman" pitchFamily="18" charset="0"/>
              <a:ea typeface="+mn-ea"/>
            </a:endParaRPr>
          </a:p>
        </p:txBody>
      </p:sp>
      <p:sp>
        <p:nvSpPr>
          <p:cNvPr id="16388" name="Rectangle 18"/>
          <p:cNvSpPr>
            <a:spLocks noChangeArrowheads="1"/>
          </p:cNvSpPr>
          <p:nvPr/>
        </p:nvSpPr>
        <p:spPr bwMode="auto">
          <a:xfrm>
            <a:off x="990600" y="2209800"/>
            <a:ext cx="7543800"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buFont typeface="Arial" charset="0"/>
              <a:buChar char="•"/>
            </a:pPr>
            <a:r>
              <a:rPr lang="en-US" sz="3600"/>
              <a:t>He needed 12 yd. 1 ft. from part a)</a:t>
            </a:r>
          </a:p>
          <a:p>
            <a:endParaRPr lang="en-US" sz="3600"/>
          </a:p>
          <a:p>
            <a:pPr>
              <a:buFont typeface="Arial" charset="0"/>
              <a:buChar char="•"/>
            </a:pPr>
            <a:r>
              <a:rPr lang="en-US" sz="3600"/>
              <a:t>He will have to buy 13 yards of baseboards as 12 will leave him short</a:t>
            </a:r>
          </a:p>
          <a:p>
            <a:pPr>
              <a:buFont typeface="Arial" charset="0"/>
              <a:buChar char="•"/>
            </a:pPr>
            <a:endParaRPr lang="en-US" sz="3600"/>
          </a:p>
          <a:p>
            <a:pPr>
              <a:buFont typeface="Arial" charset="0"/>
              <a:buChar char="•"/>
            </a:pPr>
            <a:r>
              <a:rPr lang="en-US" sz="3600"/>
              <a:t>Cost = $5.99 x 13 = </a:t>
            </a:r>
            <a:r>
              <a:rPr lang="en-US" sz="3600" b="1"/>
              <a:t>$77.87</a:t>
            </a:r>
          </a:p>
        </p:txBody>
      </p:sp>
    </p:spTree>
    <p:extLst>
      <p:ext uri="{BB962C8B-B14F-4D97-AF65-F5344CB8AC3E}">
        <p14:creationId xmlns="" xmlns:p14="http://schemas.microsoft.com/office/powerpoint/2010/main" val="32513531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219200"/>
          </a:xfrm>
        </p:spPr>
        <p:txBody>
          <a:bodyPr/>
          <a:lstStyle/>
          <a:p>
            <a:pPr eaLnBrk="1" hangingPunct="1"/>
            <a:r>
              <a:rPr lang="en-US" sz="4000" dirty="0">
                <a:latin typeface="Arial Black" charset="0"/>
              </a:rPr>
              <a:t>Two Unit Conversions</a:t>
            </a:r>
          </a:p>
        </p:txBody>
      </p:sp>
      <p:sp>
        <p:nvSpPr>
          <p:cNvPr id="3" name="Content Placeholder 2"/>
          <p:cNvSpPr>
            <a:spLocks noGrp="1"/>
          </p:cNvSpPr>
          <p:nvPr>
            <p:ph idx="1"/>
          </p:nvPr>
        </p:nvSpPr>
        <p:spPr>
          <a:xfrm>
            <a:off x="228600" y="914400"/>
            <a:ext cx="8686800" cy="4454525"/>
          </a:xfrm>
        </p:spPr>
        <p:txBody>
          <a:bodyPr/>
          <a:lstStyle/>
          <a:p>
            <a:pPr eaLnBrk="1" hangingPunct="1">
              <a:buFont typeface="Wingdings" pitchFamily="2" charset="2"/>
              <a:buChar char="n"/>
              <a:defRPr/>
            </a:pPr>
            <a:r>
              <a:rPr lang="en-US" dirty="0" smtClean="0">
                <a:effectLst/>
                <a:ea typeface="+mn-ea"/>
              </a:rPr>
              <a:t>Some problems in your homework will require you to do two unit conversions.</a:t>
            </a:r>
          </a:p>
          <a:p>
            <a:pPr eaLnBrk="1" hangingPunct="1">
              <a:buFont typeface="Wingdings" pitchFamily="2" charset="2"/>
              <a:buChar char="n"/>
              <a:defRPr/>
            </a:pPr>
            <a:endParaRPr lang="en-US" dirty="0" smtClean="0">
              <a:effectLst/>
              <a:ea typeface="+mn-ea"/>
            </a:endParaRPr>
          </a:p>
          <a:p>
            <a:pPr lvl="1" eaLnBrk="1" hangingPunct="1">
              <a:defRPr/>
            </a:pPr>
            <a:r>
              <a:rPr lang="en-US" dirty="0" err="1" smtClean="0">
                <a:effectLst/>
              </a:rPr>
              <a:t>Ie</a:t>
            </a:r>
            <a:r>
              <a:rPr lang="en-US" dirty="0" smtClean="0">
                <a:effectLst/>
              </a:rPr>
              <a:t>. 70 miles is how many inches?</a:t>
            </a:r>
          </a:p>
          <a:p>
            <a:pPr lvl="1" eaLnBrk="1" hangingPunct="1">
              <a:defRPr/>
            </a:pPr>
            <a:r>
              <a:rPr lang="en-US" dirty="0" smtClean="0">
                <a:effectLst/>
              </a:rPr>
              <a:t>You would have to first convert miles into feet, then feet into inches.</a:t>
            </a:r>
          </a:p>
          <a:p>
            <a:pPr lvl="1" eaLnBrk="1" hangingPunct="1">
              <a:defRPr/>
            </a:pPr>
            <a:endParaRPr lang="en-US" dirty="0" smtClean="0">
              <a:effectLst/>
            </a:endParaRPr>
          </a:p>
          <a:p>
            <a:pPr eaLnBrk="1" hangingPunct="1">
              <a:buFont typeface="Wingdings" pitchFamily="2" charset="2"/>
              <a:buChar char="n"/>
              <a:defRPr/>
            </a:pPr>
            <a:r>
              <a:rPr lang="en-US" dirty="0" smtClean="0">
                <a:effectLst/>
                <a:ea typeface="+mn-ea"/>
              </a:rPr>
              <a:t>NOTE: </a:t>
            </a:r>
            <a:r>
              <a:rPr lang="en-US" b="1" dirty="0" smtClean="0">
                <a:effectLst>
                  <a:outerShdw blurRad="38100" dist="38100" dir="2700000" algn="tl">
                    <a:srgbClr val="000000">
                      <a:alpha val="43137"/>
                    </a:srgbClr>
                  </a:outerShdw>
                </a:effectLst>
                <a:ea typeface="+mn-ea"/>
              </a:rPr>
              <a:t>ALL WORK MUST BE SHOWN AT ALL TIMES!</a:t>
            </a:r>
            <a:r>
              <a:rPr lang="en-US" dirty="0" smtClean="0">
                <a:effectLst>
                  <a:outerShdw blurRad="38100" dist="38100" dir="2700000" algn="tl">
                    <a:srgbClr val="000000">
                      <a:alpha val="43137"/>
                    </a:srgbClr>
                  </a:outerShdw>
                </a:effectLst>
                <a:ea typeface="+mn-ea"/>
              </a:rPr>
              <a:t> </a:t>
            </a:r>
            <a:r>
              <a:rPr lang="en-US" dirty="0" smtClean="0">
                <a:effectLst/>
                <a:ea typeface="+mn-ea"/>
              </a:rPr>
              <a:t>I know there are many apps and websites that can do conversions for us. But you must be able to do these the paper and pencil way too.</a:t>
            </a:r>
          </a:p>
        </p:txBody>
      </p:sp>
    </p:spTree>
    <p:extLst>
      <p:ext uri="{BB962C8B-B14F-4D97-AF65-F5344CB8AC3E}">
        <p14:creationId xmlns="" xmlns:p14="http://schemas.microsoft.com/office/powerpoint/2010/main" val="23326193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smtClean="0"/>
              <a:t>1.1  Imperial Measures of Length</a:t>
            </a:r>
            <a:endParaRPr lang="en-US" sz="3600" b="1" dirty="0"/>
          </a:p>
        </p:txBody>
      </p:sp>
      <p:pic>
        <p:nvPicPr>
          <p:cNvPr id="173058" name="Picture 2"/>
          <p:cNvPicPr>
            <a:picLocks noChangeAspect="1" noChangeArrowheads="1"/>
          </p:cNvPicPr>
          <p:nvPr/>
        </p:nvPicPr>
        <p:blipFill>
          <a:blip r:embed="rId2" cstate="print"/>
          <a:srcRect/>
          <a:stretch>
            <a:fillRect/>
          </a:stretch>
        </p:blipFill>
        <p:spPr bwMode="auto">
          <a:xfrm>
            <a:off x="1867989" y="2576513"/>
            <a:ext cx="4545874" cy="3131956"/>
          </a:xfrm>
          <a:prstGeom prst="rect">
            <a:avLst/>
          </a:prstGeom>
          <a:noFill/>
          <a:ln w="9525">
            <a:noFill/>
            <a:miter lim="800000"/>
            <a:headEnd/>
            <a:tailEnd/>
          </a:ln>
        </p:spPr>
      </p:pic>
    </p:spTree>
    <p:extLst>
      <p:ext uri="{BB962C8B-B14F-4D97-AF65-F5344CB8AC3E}">
        <p14:creationId xmlns="" xmlns:p14="http://schemas.microsoft.com/office/powerpoint/2010/main" val="1343592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smtClean="0"/>
              <a:t>1.1  Imperial Measures of Length</a:t>
            </a:r>
            <a:endParaRPr lang="en-US" sz="3600" b="1" dirty="0"/>
          </a:p>
        </p:txBody>
      </p:sp>
      <p:pic>
        <p:nvPicPr>
          <p:cNvPr id="103426" name="Picture 2"/>
          <p:cNvPicPr>
            <a:picLocks noChangeAspect="1" noChangeArrowheads="1"/>
          </p:cNvPicPr>
          <p:nvPr/>
        </p:nvPicPr>
        <p:blipFill>
          <a:blip r:embed="rId2" cstate="print"/>
          <a:srcRect/>
          <a:stretch>
            <a:fillRect/>
          </a:stretch>
        </p:blipFill>
        <p:spPr bwMode="auto">
          <a:xfrm>
            <a:off x="490538" y="1385867"/>
            <a:ext cx="8162925" cy="5057775"/>
          </a:xfrm>
          <a:prstGeom prst="rect">
            <a:avLst/>
          </a:prstGeom>
          <a:noFill/>
          <a:ln w="9525">
            <a:noFill/>
            <a:miter lim="800000"/>
            <a:headEnd/>
            <a:tailEnd/>
          </a:ln>
          <a:effectLst/>
        </p:spPr>
      </p:pic>
    </p:spTree>
    <p:extLst>
      <p:ext uri="{BB962C8B-B14F-4D97-AF65-F5344CB8AC3E}">
        <p14:creationId xmlns="" xmlns:p14="http://schemas.microsoft.com/office/powerpoint/2010/main" val="13435925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smtClean="0"/>
              <a:t>1.1  Imperial Measures of Length</a:t>
            </a:r>
            <a:endParaRPr lang="en-US" sz="3600" b="1" dirty="0"/>
          </a:p>
        </p:txBody>
      </p:sp>
      <p:pic>
        <p:nvPicPr>
          <p:cNvPr id="104450" name="Picture 2"/>
          <p:cNvPicPr>
            <a:picLocks noChangeAspect="1" noChangeArrowheads="1"/>
          </p:cNvPicPr>
          <p:nvPr/>
        </p:nvPicPr>
        <p:blipFill>
          <a:blip r:embed="rId2" cstate="print"/>
          <a:srcRect/>
          <a:stretch>
            <a:fillRect/>
          </a:stretch>
        </p:blipFill>
        <p:spPr bwMode="auto">
          <a:xfrm>
            <a:off x="776288" y="1795463"/>
            <a:ext cx="7591425" cy="4459563"/>
          </a:xfrm>
          <a:prstGeom prst="rect">
            <a:avLst/>
          </a:prstGeom>
          <a:noFill/>
          <a:ln w="9525">
            <a:noFill/>
            <a:miter lim="800000"/>
            <a:headEnd/>
            <a:tailEnd/>
          </a:ln>
          <a:effectLst/>
        </p:spPr>
      </p:pic>
    </p:spTree>
    <p:extLst>
      <p:ext uri="{BB962C8B-B14F-4D97-AF65-F5344CB8AC3E}">
        <p14:creationId xmlns="" xmlns:p14="http://schemas.microsoft.com/office/powerpoint/2010/main" val="1343592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417025" y="0"/>
            <a:ext cx="7754713" cy="1092272"/>
          </a:xfrm>
        </p:spPr>
        <p:txBody>
          <a:bodyPr/>
          <a:lstStyle/>
          <a:p>
            <a:pPr algn="l"/>
            <a:r>
              <a:rPr lang="en-US" sz="2800" b="1" dirty="0" smtClean="0"/>
              <a:t>Students will be expected to:</a:t>
            </a:r>
            <a:endParaRPr lang="en-US" sz="2800" b="1" dirty="0"/>
          </a:p>
        </p:txBody>
      </p:sp>
      <p:sp>
        <p:nvSpPr>
          <p:cNvPr id="10" name="Text Placeholder 9"/>
          <p:cNvSpPr>
            <a:spLocks noGrp="1"/>
          </p:cNvSpPr>
          <p:nvPr>
            <p:ph type="body" idx="1"/>
          </p:nvPr>
        </p:nvSpPr>
        <p:spPr>
          <a:xfrm>
            <a:off x="417025" y="1424870"/>
            <a:ext cx="7734747" cy="1500187"/>
          </a:xfrm>
        </p:spPr>
        <p:txBody>
          <a:bodyPr>
            <a:noAutofit/>
          </a:bodyPr>
          <a:lstStyle/>
          <a:p>
            <a:pPr algn="just"/>
            <a:r>
              <a:rPr lang="en-US" sz="2200" b="1" dirty="0" smtClean="0">
                <a:latin typeface="+mj-lt"/>
                <a:cs typeface="Abadi MT Condensed Extra Bold"/>
              </a:rPr>
              <a:t>1) solve </a:t>
            </a:r>
            <a:r>
              <a:rPr lang="en-US" sz="2200" b="1" dirty="0">
                <a:latin typeface="+mj-lt"/>
                <a:cs typeface="Abadi MT Condensed Extra Bold"/>
              </a:rPr>
              <a:t>problems that involve linear measurement, using SI </a:t>
            </a:r>
            <a:r>
              <a:rPr lang="en-US" sz="2200" b="1" dirty="0" smtClean="0">
                <a:latin typeface="+mj-lt"/>
                <a:cs typeface="Abadi MT Condensed Extra Bold"/>
              </a:rPr>
              <a:t>and imperial </a:t>
            </a:r>
            <a:r>
              <a:rPr lang="en-US" sz="2200" b="1" dirty="0">
                <a:latin typeface="+mj-lt"/>
                <a:cs typeface="Abadi MT Condensed Extra Bold"/>
              </a:rPr>
              <a:t>units of measure, estimation strategies, and measurement strategies. </a:t>
            </a:r>
          </a:p>
          <a:p>
            <a:pPr algn="just"/>
            <a:r>
              <a:rPr lang="en-US" sz="2200" b="1" dirty="0" smtClean="0">
                <a:latin typeface="+mj-lt"/>
                <a:cs typeface="Abadi MT Condensed Extra Bold"/>
              </a:rPr>
              <a:t>2) apply </a:t>
            </a:r>
            <a:r>
              <a:rPr lang="en-US" sz="2200" b="1" dirty="0">
                <a:latin typeface="+mj-lt"/>
                <a:cs typeface="Abadi MT Condensed Extra Bold"/>
              </a:rPr>
              <a:t>proportional reasoning to problems that involve </a:t>
            </a:r>
            <a:r>
              <a:rPr lang="en-US" sz="2200" b="1" dirty="0" smtClean="0">
                <a:latin typeface="+mj-lt"/>
                <a:cs typeface="Abadi MT Condensed Extra Bold"/>
              </a:rPr>
              <a:t>conversions between </a:t>
            </a:r>
            <a:r>
              <a:rPr lang="en-US" sz="2200" b="1" dirty="0">
                <a:latin typeface="+mj-lt"/>
                <a:cs typeface="Abadi MT Condensed Extra Bold"/>
              </a:rPr>
              <a:t>SI and imperial units of measure. </a:t>
            </a:r>
          </a:p>
          <a:p>
            <a:pPr algn="just"/>
            <a:r>
              <a:rPr lang="en-US" sz="2200" b="1" dirty="0" smtClean="0">
                <a:latin typeface="+mj-lt"/>
                <a:cs typeface="Abadi MT Condensed Extra Bold"/>
              </a:rPr>
              <a:t>3) solve </a:t>
            </a:r>
            <a:r>
              <a:rPr lang="en-US" sz="2200" b="1" dirty="0">
                <a:latin typeface="+mj-lt"/>
                <a:cs typeface="Abadi MT Condensed Extra Bold"/>
              </a:rPr>
              <a:t>problems, using SI and imperial units, that involve the </a:t>
            </a:r>
            <a:r>
              <a:rPr lang="en-US" sz="2200" b="1" dirty="0" smtClean="0">
                <a:latin typeface="+mj-lt"/>
                <a:cs typeface="Abadi MT Condensed Extra Bold"/>
              </a:rPr>
              <a:t>surface area </a:t>
            </a:r>
            <a:r>
              <a:rPr lang="en-US" sz="2200" b="1" dirty="0">
                <a:latin typeface="+mj-lt"/>
                <a:cs typeface="Abadi MT Condensed Extra Bold"/>
              </a:rPr>
              <a:t>and volume of 3-D objects, including right cones, right cylinders, right prisms, right pyramids</a:t>
            </a:r>
            <a:r>
              <a:rPr lang="en-US" sz="2200" b="1" dirty="0" smtClean="0">
                <a:latin typeface="+mj-lt"/>
                <a:cs typeface="Abadi MT Condensed Extra Bold"/>
              </a:rPr>
              <a:t>, and </a:t>
            </a:r>
            <a:r>
              <a:rPr lang="en-US" sz="2200" b="1" dirty="0">
                <a:latin typeface="+mj-lt"/>
                <a:cs typeface="Abadi MT Condensed Extra Bold"/>
              </a:rPr>
              <a:t>spheres. </a:t>
            </a:r>
            <a:endParaRPr lang="en-US" sz="2200" b="1" dirty="0" smtClean="0">
              <a:latin typeface="+mj-lt"/>
              <a:cs typeface="Abadi MT Condensed Extra Bold"/>
            </a:endParaRPr>
          </a:p>
          <a:p>
            <a:pPr algn="just"/>
            <a:r>
              <a:rPr lang="en-US" sz="2200" b="1" dirty="0" smtClean="0">
                <a:latin typeface="+mj-lt"/>
                <a:cs typeface="Abadi MT Condensed Extra Bold"/>
              </a:rPr>
              <a:t>4) develop </a:t>
            </a:r>
            <a:r>
              <a:rPr lang="en-US" sz="2200" b="1" dirty="0">
                <a:latin typeface="+mj-lt"/>
                <a:cs typeface="Abadi MT Condensed Extra Bold"/>
              </a:rPr>
              <a:t>and apply the primary trigonometric ratios (sine, cosine</a:t>
            </a:r>
            <a:r>
              <a:rPr lang="en-US" sz="2200" b="1" dirty="0" smtClean="0">
                <a:latin typeface="+mj-lt"/>
                <a:cs typeface="Abadi MT Condensed Extra Bold"/>
              </a:rPr>
              <a:t>, tangent</a:t>
            </a:r>
            <a:r>
              <a:rPr lang="en-US" sz="2200" b="1" dirty="0">
                <a:latin typeface="+mj-lt"/>
                <a:cs typeface="Abadi MT Condensed Extra Bold"/>
              </a:rPr>
              <a:t>) to solve problems that involve right </a:t>
            </a:r>
            <a:r>
              <a:rPr lang="en-US" sz="2200" b="1" dirty="0" smtClean="0">
                <a:latin typeface="+mj-lt"/>
                <a:cs typeface="Abadi MT Condensed Extra Bold"/>
              </a:rPr>
              <a:t>triangles.</a:t>
            </a:r>
            <a:endParaRPr lang="en-US" sz="2200" b="1" dirty="0">
              <a:latin typeface="+mj-lt"/>
              <a:cs typeface="Abadi MT Condensed Extra Bold"/>
            </a:endParaRPr>
          </a:p>
        </p:txBody>
      </p:sp>
    </p:spTree>
    <p:extLst>
      <p:ext uri="{BB962C8B-B14F-4D97-AF65-F5344CB8AC3E}">
        <p14:creationId xmlns="" xmlns:p14="http://schemas.microsoft.com/office/powerpoint/2010/main" val="23262049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smtClean="0"/>
              <a:t>1.1  Imperial Measures of Length</a:t>
            </a:r>
            <a:endParaRPr lang="en-US" sz="3600" b="1" dirty="0"/>
          </a:p>
        </p:txBody>
      </p:sp>
      <p:pic>
        <p:nvPicPr>
          <p:cNvPr id="105474" name="Picture 2"/>
          <p:cNvPicPr>
            <a:picLocks noChangeAspect="1" noChangeArrowheads="1"/>
          </p:cNvPicPr>
          <p:nvPr/>
        </p:nvPicPr>
        <p:blipFill>
          <a:blip r:embed="rId2" cstate="print"/>
          <a:srcRect/>
          <a:stretch>
            <a:fillRect/>
          </a:stretch>
        </p:blipFill>
        <p:spPr bwMode="auto">
          <a:xfrm>
            <a:off x="485775" y="876300"/>
            <a:ext cx="8172450" cy="5497996"/>
          </a:xfrm>
          <a:prstGeom prst="rect">
            <a:avLst/>
          </a:prstGeom>
          <a:noFill/>
          <a:ln w="9525">
            <a:noFill/>
            <a:miter lim="800000"/>
            <a:headEnd/>
            <a:tailEnd/>
          </a:ln>
          <a:effectLst/>
        </p:spPr>
      </p:pic>
    </p:spTree>
    <p:extLst>
      <p:ext uri="{BB962C8B-B14F-4D97-AF65-F5344CB8AC3E}">
        <p14:creationId xmlns="" xmlns:p14="http://schemas.microsoft.com/office/powerpoint/2010/main" val="13435925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smtClean="0"/>
              <a:t>1.1  Imperial Measures of Length</a:t>
            </a:r>
            <a:endParaRPr lang="en-US" sz="3600" b="1" dirty="0"/>
          </a:p>
        </p:txBody>
      </p:sp>
      <p:pic>
        <p:nvPicPr>
          <p:cNvPr id="106498" name="Picture 2"/>
          <p:cNvPicPr>
            <a:picLocks noChangeAspect="1" noChangeArrowheads="1"/>
          </p:cNvPicPr>
          <p:nvPr/>
        </p:nvPicPr>
        <p:blipFill>
          <a:blip r:embed="rId2" cstate="print"/>
          <a:srcRect/>
          <a:stretch>
            <a:fillRect/>
          </a:stretch>
        </p:blipFill>
        <p:spPr bwMode="auto">
          <a:xfrm>
            <a:off x="437322" y="725971"/>
            <a:ext cx="8428382" cy="5353050"/>
          </a:xfrm>
          <a:prstGeom prst="rect">
            <a:avLst/>
          </a:prstGeom>
          <a:noFill/>
          <a:ln w="9525">
            <a:noFill/>
            <a:miter lim="800000"/>
            <a:headEnd/>
            <a:tailEnd/>
          </a:ln>
          <a:effectLst/>
        </p:spPr>
      </p:pic>
    </p:spTree>
    <p:extLst>
      <p:ext uri="{BB962C8B-B14F-4D97-AF65-F5344CB8AC3E}">
        <p14:creationId xmlns="" xmlns:p14="http://schemas.microsoft.com/office/powerpoint/2010/main" val="13435925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smtClean="0"/>
              <a:t>1.1  Imperial Measures of Length</a:t>
            </a:r>
            <a:endParaRPr lang="en-US" sz="3600" b="1" dirty="0"/>
          </a:p>
        </p:txBody>
      </p:sp>
      <p:pic>
        <p:nvPicPr>
          <p:cNvPr id="108546" name="Picture 2"/>
          <p:cNvPicPr>
            <a:picLocks noChangeAspect="1" noChangeArrowheads="1"/>
          </p:cNvPicPr>
          <p:nvPr/>
        </p:nvPicPr>
        <p:blipFill>
          <a:blip r:embed="rId2" cstate="print"/>
          <a:srcRect/>
          <a:stretch>
            <a:fillRect/>
          </a:stretch>
        </p:blipFill>
        <p:spPr bwMode="auto">
          <a:xfrm>
            <a:off x="348283" y="307907"/>
            <a:ext cx="8371647" cy="6162675"/>
          </a:xfrm>
          <a:prstGeom prst="rect">
            <a:avLst/>
          </a:prstGeom>
          <a:noFill/>
          <a:ln w="9525">
            <a:noFill/>
            <a:miter lim="800000"/>
            <a:headEnd/>
            <a:tailEnd/>
          </a:ln>
          <a:effectLst/>
        </p:spPr>
      </p:pic>
    </p:spTree>
    <p:extLst>
      <p:ext uri="{BB962C8B-B14F-4D97-AF65-F5344CB8AC3E}">
        <p14:creationId xmlns="" xmlns:p14="http://schemas.microsoft.com/office/powerpoint/2010/main" val="13435925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smtClean="0"/>
              <a:t>1.1  Imperial Measures of Length</a:t>
            </a:r>
            <a:endParaRPr lang="en-US" sz="3600" b="1" dirty="0"/>
          </a:p>
        </p:txBody>
      </p:sp>
      <p:pic>
        <p:nvPicPr>
          <p:cNvPr id="109570" name="Picture 2"/>
          <p:cNvPicPr>
            <a:picLocks noChangeAspect="1" noChangeArrowheads="1"/>
          </p:cNvPicPr>
          <p:nvPr/>
        </p:nvPicPr>
        <p:blipFill>
          <a:blip r:embed="rId2" cstate="print"/>
          <a:srcRect/>
          <a:stretch>
            <a:fillRect/>
          </a:stretch>
        </p:blipFill>
        <p:spPr bwMode="auto">
          <a:xfrm>
            <a:off x="688489" y="1624406"/>
            <a:ext cx="7756263" cy="4629150"/>
          </a:xfrm>
          <a:prstGeom prst="rect">
            <a:avLst/>
          </a:prstGeom>
          <a:noFill/>
          <a:ln w="9525">
            <a:noFill/>
            <a:miter lim="800000"/>
            <a:headEnd/>
            <a:tailEnd/>
          </a:ln>
          <a:effectLst/>
        </p:spPr>
      </p:pic>
    </p:spTree>
    <p:extLst>
      <p:ext uri="{BB962C8B-B14F-4D97-AF65-F5344CB8AC3E}">
        <p14:creationId xmlns="" xmlns:p14="http://schemas.microsoft.com/office/powerpoint/2010/main" val="13435925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smtClean="0"/>
              <a:t>1.1  Imperial Measures of Length</a:t>
            </a:r>
            <a:endParaRPr lang="en-US" sz="3600" b="1" dirty="0"/>
          </a:p>
        </p:txBody>
      </p:sp>
      <p:pic>
        <p:nvPicPr>
          <p:cNvPr id="109570" name="Picture 2"/>
          <p:cNvPicPr>
            <a:picLocks noChangeAspect="1" noChangeArrowheads="1"/>
          </p:cNvPicPr>
          <p:nvPr/>
        </p:nvPicPr>
        <p:blipFill>
          <a:blip r:embed="rId2" cstate="print"/>
          <a:srcRect/>
          <a:stretch>
            <a:fillRect/>
          </a:stretch>
        </p:blipFill>
        <p:spPr bwMode="auto">
          <a:xfrm>
            <a:off x="688489" y="1624406"/>
            <a:ext cx="7756263" cy="4629150"/>
          </a:xfrm>
          <a:prstGeom prst="rect">
            <a:avLst/>
          </a:prstGeom>
          <a:noFill/>
          <a:ln w="9525">
            <a:noFill/>
            <a:miter lim="800000"/>
            <a:headEnd/>
            <a:tailEnd/>
          </a:ln>
          <a:effectLst/>
        </p:spPr>
      </p:pic>
    </p:spTree>
    <p:extLst>
      <p:ext uri="{BB962C8B-B14F-4D97-AF65-F5344CB8AC3E}">
        <p14:creationId xmlns="" xmlns:p14="http://schemas.microsoft.com/office/powerpoint/2010/main" val="13435925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smtClean="0"/>
              <a:t>1.1  Imperial Measures of Length</a:t>
            </a:r>
            <a:endParaRPr lang="en-US" sz="3600" b="1" dirty="0"/>
          </a:p>
        </p:txBody>
      </p:sp>
      <p:pic>
        <p:nvPicPr>
          <p:cNvPr id="110594" name="Picture 2"/>
          <p:cNvPicPr>
            <a:picLocks noChangeAspect="1" noChangeArrowheads="1"/>
          </p:cNvPicPr>
          <p:nvPr/>
        </p:nvPicPr>
        <p:blipFill>
          <a:blip r:embed="rId2" cstate="print"/>
          <a:srcRect/>
          <a:stretch>
            <a:fillRect/>
          </a:stretch>
        </p:blipFill>
        <p:spPr bwMode="auto">
          <a:xfrm>
            <a:off x="571500" y="570156"/>
            <a:ext cx="8001000" cy="5684870"/>
          </a:xfrm>
          <a:prstGeom prst="rect">
            <a:avLst/>
          </a:prstGeom>
          <a:noFill/>
          <a:ln w="9525">
            <a:noFill/>
            <a:miter lim="800000"/>
            <a:headEnd/>
            <a:tailEnd/>
          </a:ln>
          <a:effectLst/>
        </p:spPr>
      </p:pic>
    </p:spTree>
    <p:extLst>
      <p:ext uri="{BB962C8B-B14F-4D97-AF65-F5344CB8AC3E}">
        <p14:creationId xmlns="" xmlns:p14="http://schemas.microsoft.com/office/powerpoint/2010/main" val="13435925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altLang="zh-CN" dirty="0" smtClean="0"/>
              <a:t>Class work</a:t>
            </a:r>
          </a:p>
          <a:p>
            <a:pPr lvl="1"/>
            <a:r>
              <a:rPr lang="en-US" altLang="zh-CN" dirty="0" smtClean="0"/>
              <a:t>Answer # 3, 5, &amp; 7 on page 11.</a:t>
            </a:r>
          </a:p>
          <a:p>
            <a:r>
              <a:rPr lang="en-US" altLang="zh-CN" dirty="0" smtClean="0"/>
              <a:t>Practice Exercise</a:t>
            </a:r>
          </a:p>
          <a:p>
            <a:pPr lvl="1"/>
            <a:r>
              <a:rPr lang="en-US" altLang="zh-CN" dirty="0" smtClean="0"/>
              <a:t>Answer # 8,10, 11, 13, 14, 15, 16, 18-22 pages 12-13.</a:t>
            </a:r>
          </a:p>
          <a:p>
            <a:pPr lvl="1">
              <a:buNone/>
            </a:pPr>
            <a:endParaRPr lang="en-US" altLang="zh-CN" dirty="0" smtClean="0"/>
          </a:p>
          <a:p>
            <a:r>
              <a:rPr lang="en-US" altLang="zh-CN" dirty="0" smtClean="0"/>
              <a:t>Homework</a:t>
            </a:r>
          </a:p>
          <a:p>
            <a:pPr lvl="1"/>
            <a:r>
              <a:rPr lang="en-US" altLang="zh-CN" dirty="0" smtClean="0"/>
              <a:t>Answer your workbook on page </a:t>
            </a:r>
          </a:p>
          <a:p>
            <a:pPr lvl="1">
              <a:buNone/>
            </a:pPr>
            <a:endParaRPr lang="en-US" altLang="zh-CN" dirty="0" smtClean="0"/>
          </a:p>
          <a:p>
            <a:pPr lvl="1"/>
            <a:endParaRPr lang="zh-CN" altLang="en-US" dirty="0"/>
          </a:p>
        </p:txBody>
      </p:sp>
      <p:sp>
        <p:nvSpPr>
          <p:cNvPr id="3" name="Title 2"/>
          <p:cNvSpPr>
            <a:spLocks noGrp="1"/>
          </p:cNvSpPr>
          <p:nvPr>
            <p:ph type="title"/>
          </p:nvPr>
        </p:nvSpPr>
        <p:spPr/>
        <p:txBody>
          <a:bodyPr/>
          <a:lstStyle/>
          <a:p>
            <a:pPr algn="l"/>
            <a:r>
              <a:rPr lang="en-US" sz="3600" b="1" dirty="0" smtClean="0"/>
              <a:t>To Do:</a:t>
            </a:r>
            <a:endParaRPr lang="en-US" sz="3600" b="1" dirty="0"/>
          </a:p>
        </p:txBody>
      </p:sp>
    </p:spTree>
    <p:extLst>
      <p:ext uri="{BB962C8B-B14F-4D97-AF65-F5344CB8AC3E}">
        <p14:creationId xmlns="" xmlns:p14="http://schemas.microsoft.com/office/powerpoint/2010/main" val="13435925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1) Turn ON your calculator. [</a:t>
            </a:r>
            <a:r>
              <a:rPr lang="en-US" dirty="0" smtClean="0">
                <a:solidFill>
                  <a:srgbClr val="FF0000"/>
                </a:solidFill>
              </a:rPr>
              <a:t>2</a:t>
            </a:r>
            <a:r>
              <a:rPr lang="en-US" baseline="30000" dirty="0" smtClean="0">
                <a:solidFill>
                  <a:srgbClr val="FF0000"/>
                </a:solidFill>
              </a:rPr>
              <a:t>nd</a:t>
            </a:r>
            <a:r>
              <a:rPr lang="en-US" dirty="0" smtClean="0"/>
              <a:t> </a:t>
            </a:r>
            <a:r>
              <a:rPr lang="en-US" dirty="0" smtClean="0">
                <a:solidFill>
                  <a:srgbClr val="0070C0"/>
                </a:solidFill>
              </a:rPr>
              <a:t>ON</a:t>
            </a:r>
            <a:r>
              <a:rPr lang="en-US" dirty="0" smtClean="0"/>
              <a:t>]</a:t>
            </a:r>
          </a:p>
          <a:p>
            <a:r>
              <a:rPr lang="en-US" dirty="0" smtClean="0"/>
              <a:t>2) Press APPS [ </a:t>
            </a:r>
            <a:r>
              <a:rPr lang="en-US" dirty="0" smtClean="0">
                <a:solidFill>
                  <a:srgbClr val="7030A0"/>
                </a:solidFill>
              </a:rPr>
              <a:t>Apps</a:t>
            </a:r>
            <a:r>
              <a:rPr lang="en-US" dirty="0" smtClean="0"/>
              <a:t>]</a:t>
            </a:r>
          </a:p>
          <a:p>
            <a:r>
              <a:rPr lang="en-US" dirty="0" smtClean="0"/>
              <a:t>3) Scroll down till you find </a:t>
            </a:r>
            <a:r>
              <a:rPr lang="en-US" dirty="0" err="1" smtClean="0"/>
              <a:t>SciTools</a:t>
            </a:r>
            <a:r>
              <a:rPr lang="en-US" dirty="0" smtClean="0"/>
              <a:t> then press ENTER twice [</a:t>
            </a:r>
            <a:r>
              <a:rPr lang="en-US" dirty="0" smtClean="0">
                <a:solidFill>
                  <a:srgbClr val="FF0000"/>
                </a:solidFill>
              </a:rPr>
              <a:t>↓</a:t>
            </a:r>
            <a:r>
              <a:rPr lang="en-US" dirty="0" smtClean="0"/>
              <a:t> </a:t>
            </a:r>
            <a:r>
              <a:rPr lang="en-US" dirty="0" err="1" smtClean="0">
                <a:solidFill>
                  <a:srgbClr val="00B050"/>
                </a:solidFill>
              </a:rPr>
              <a:t>SciTools</a:t>
            </a:r>
            <a:r>
              <a:rPr lang="en-US" dirty="0" smtClean="0"/>
              <a:t> </a:t>
            </a:r>
            <a:r>
              <a:rPr lang="en-US" dirty="0" smtClean="0">
                <a:solidFill>
                  <a:srgbClr val="FF0000"/>
                </a:solidFill>
              </a:rPr>
              <a:t>ENTER</a:t>
            </a:r>
            <a:r>
              <a:rPr lang="en-US" dirty="0" smtClean="0"/>
              <a:t> </a:t>
            </a:r>
            <a:r>
              <a:rPr lang="en-US" dirty="0" err="1" smtClean="0">
                <a:solidFill>
                  <a:srgbClr val="FF0000"/>
                </a:solidFill>
              </a:rPr>
              <a:t>ENTER</a:t>
            </a:r>
            <a:r>
              <a:rPr lang="en-US" dirty="0" smtClean="0"/>
              <a:t>]</a:t>
            </a:r>
          </a:p>
          <a:p>
            <a:r>
              <a:rPr lang="en-US" dirty="0" smtClean="0"/>
              <a:t>4) Select # 2 Unit Converter [</a:t>
            </a:r>
            <a:r>
              <a:rPr lang="en-US" dirty="0" smtClean="0">
                <a:solidFill>
                  <a:srgbClr val="FF0000"/>
                </a:solidFill>
              </a:rPr>
              <a:t>↓</a:t>
            </a:r>
            <a:r>
              <a:rPr lang="en-US" dirty="0" smtClean="0"/>
              <a:t> </a:t>
            </a:r>
            <a:r>
              <a:rPr lang="en-US" dirty="0" smtClean="0">
                <a:solidFill>
                  <a:srgbClr val="FF0000"/>
                </a:solidFill>
              </a:rPr>
              <a:t>ENTER</a:t>
            </a:r>
            <a:r>
              <a:rPr lang="en-US" dirty="0" smtClean="0"/>
              <a:t>]</a:t>
            </a:r>
          </a:p>
          <a:p>
            <a:r>
              <a:rPr lang="en-US" dirty="0" smtClean="0"/>
              <a:t>Or Press 2 then ENTER [ </a:t>
            </a:r>
            <a:r>
              <a:rPr lang="en-US" dirty="0" smtClean="0">
                <a:solidFill>
                  <a:srgbClr val="0070C0"/>
                </a:solidFill>
              </a:rPr>
              <a:t>2</a:t>
            </a:r>
            <a:r>
              <a:rPr lang="en-US" dirty="0" smtClean="0"/>
              <a:t> </a:t>
            </a:r>
            <a:r>
              <a:rPr lang="en-US" dirty="0" smtClean="0">
                <a:solidFill>
                  <a:srgbClr val="FF0000"/>
                </a:solidFill>
              </a:rPr>
              <a:t>ENTER</a:t>
            </a:r>
            <a:r>
              <a:rPr lang="en-US" dirty="0" smtClean="0"/>
              <a:t>]</a:t>
            </a:r>
            <a:endParaRPr lang="en-US" dirty="0" smtClean="0"/>
          </a:p>
          <a:p>
            <a:r>
              <a:rPr lang="en-US" dirty="0" smtClean="0"/>
              <a:t>5) Select #1 then press ENTER [ </a:t>
            </a:r>
            <a:r>
              <a:rPr lang="en-US" dirty="0" smtClean="0">
                <a:solidFill>
                  <a:srgbClr val="FF0000"/>
                </a:solidFill>
              </a:rPr>
              <a:t>ENTER</a:t>
            </a:r>
            <a:r>
              <a:rPr lang="en-US" dirty="0" smtClean="0"/>
              <a:t>]</a:t>
            </a:r>
          </a:p>
          <a:p>
            <a:r>
              <a:rPr lang="en-US" dirty="0" smtClean="0"/>
              <a:t>6) Choose the input unit and input the value then choose the output unit and press ENTER </a:t>
            </a:r>
          </a:p>
          <a:p>
            <a:r>
              <a:rPr lang="en-US" dirty="0" smtClean="0"/>
              <a:t>Example :</a:t>
            </a:r>
            <a:r>
              <a:rPr lang="en-CA" dirty="0" smtClean="0"/>
              <a:t> Convert 1 ft  to inches.</a:t>
            </a:r>
          </a:p>
          <a:p>
            <a:r>
              <a:rPr lang="en-US" dirty="0" smtClean="0"/>
              <a:t>[</a:t>
            </a:r>
            <a:r>
              <a:rPr lang="en-US" dirty="0" smtClean="0">
                <a:solidFill>
                  <a:srgbClr val="FF0000"/>
                </a:solidFill>
              </a:rPr>
              <a:t>→</a:t>
            </a:r>
            <a:r>
              <a:rPr lang="en-US" dirty="0" smtClean="0"/>
              <a:t>ft </a:t>
            </a:r>
            <a:r>
              <a:rPr lang="en-US" dirty="0" smtClean="0">
                <a:solidFill>
                  <a:srgbClr val="FF0000"/>
                </a:solidFill>
              </a:rPr>
              <a:t>ENTER</a:t>
            </a:r>
            <a:r>
              <a:rPr lang="en-US" dirty="0" smtClean="0"/>
              <a:t> </a:t>
            </a:r>
            <a:r>
              <a:rPr lang="en-US" dirty="0" smtClean="0">
                <a:solidFill>
                  <a:srgbClr val="0070C0"/>
                </a:solidFill>
              </a:rPr>
              <a:t>1</a:t>
            </a:r>
            <a:r>
              <a:rPr lang="en-US" dirty="0" smtClean="0"/>
              <a:t> </a:t>
            </a:r>
            <a:r>
              <a:rPr lang="en-US" dirty="0" smtClean="0">
                <a:solidFill>
                  <a:srgbClr val="FF0000"/>
                </a:solidFill>
              </a:rPr>
              <a:t>ENTER</a:t>
            </a:r>
            <a:r>
              <a:rPr lang="en-US" dirty="0" smtClean="0"/>
              <a:t> </a:t>
            </a:r>
            <a:r>
              <a:rPr lang="en-US" dirty="0" smtClean="0">
                <a:solidFill>
                  <a:srgbClr val="FF0000"/>
                </a:solidFill>
              </a:rPr>
              <a:t>←</a:t>
            </a:r>
            <a:r>
              <a:rPr lang="en-US" dirty="0" smtClean="0"/>
              <a:t> in </a:t>
            </a:r>
            <a:r>
              <a:rPr lang="en-US" dirty="0" smtClean="0">
                <a:solidFill>
                  <a:srgbClr val="FF0000"/>
                </a:solidFill>
              </a:rPr>
              <a:t>ENTER</a:t>
            </a:r>
            <a:r>
              <a:rPr lang="en-US" dirty="0" smtClean="0"/>
              <a:t>] </a:t>
            </a:r>
          </a:p>
          <a:p>
            <a:r>
              <a:rPr lang="en-US" dirty="0" smtClean="0"/>
              <a:t>Answer </a:t>
            </a:r>
            <a:r>
              <a:rPr lang="en-US" dirty="0" smtClean="0">
                <a:solidFill>
                  <a:srgbClr val="FF0000"/>
                </a:solidFill>
              </a:rPr>
              <a:t>1.2 E1</a:t>
            </a:r>
            <a:r>
              <a:rPr lang="en-US" dirty="0" smtClean="0"/>
              <a:t> means 1.2 exponent of 1 = </a:t>
            </a:r>
            <a:r>
              <a:rPr lang="en-US" dirty="0" smtClean="0">
                <a:solidFill>
                  <a:srgbClr val="FF0000"/>
                </a:solidFill>
              </a:rPr>
              <a:t>12 </a:t>
            </a:r>
          </a:p>
        </p:txBody>
      </p:sp>
      <p:sp>
        <p:nvSpPr>
          <p:cNvPr id="3" name="Title 2"/>
          <p:cNvSpPr>
            <a:spLocks noGrp="1"/>
          </p:cNvSpPr>
          <p:nvPr>
            <p:ph type="title"/>
          </p:nvPr>
        </p:nvSpPr>
        <p:spPr/>
        <p:txBody>
          <a:bodyPr/>
          <a:lstStyle/>
          <a:p>
            <a:r>
              <a:rPr lang="en-US" sz="3600" b="1" dirty="0" smtClean="0"/>
              <a:t>CALCULATOR COMMANDS</a:t>
            </a:r>
            <a:endParaRPr lang="en-CA" sz="36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smtClean="0"/>
              <a:t>1.1  Imperial Measures of Length</a:t>
            </a:r>
            <a:endParaRPr lang="en-US" sz="3600" b="1" dirty="0"/>
          </a:p>
        </p:txBody>
      </p:sp>
    </p:spTree>
    <p:extLst>
      <p:ext uri="{BB962C8B-B14F-4D97-AF65-F5344CB8AC3E}">
        <p14:creationId xmlns="" xmlns:p14="http://schemas.microsoft.com/office/powerpoint/2010/main" val="13435925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just"/>
            <a:r>
              <a:rPr lang="en-US" sz="3200" b="1" dirty="0" smtClean="0"/>
              <a:t>B. ACCURACY AND PRECISION</a:t>
            </a:r>
            <a:endParaRPr lang="en-US" sz="3200" b="1" dirty="0"/>
          </a:p>
        </p:txBody>
      </p:sp>
    </p:spTree>
    <p:extLst>
      <p:ext uri="{BB962C8B-B14F-4D97-AF65-F5344CB8AC3E}">
        <p14:creationId xmlns="" xmlns:p14="http://schemas.microsoft.com/office/powerpoint/2010/main" val="2395441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7025" y="0"/>
            <a:ext cx="7754713" cy="1092272"/>
          </a:xfrm>
        </p:spPr>
        <p:txBody>
          <a:bodyPr/>
          <a:lstStyle/>
          <a:p>
            <a:pPr algn="l"/>
            <a:r>
              <a:rPr lang="en-US" sz="2800" b="1" dirty="0" smtClean="0"/>
              <a:t>In this section, students are expected to:</a:t>
            </a:r>
            <a:endParaRPr lang="en-US" sz="2800" b="1" dirty="0"/>
          </a:p>
        </p:txBody>
      </p:sp>
      <p:sp>
        <p:nvSpPr>
          <p:cNvPr id="10" name="Text Placeholder 9"/>
          <p:cNvSpPr>
            <a:spLocks noGrp="1"/>
          </p:cNvSpPr>
          <p:nvPr>
            <p:ph type="body" idx="1"/>
          </p:nvPr>
        </p:nvSpPr>
        <p:spPr>
          <a:xfrm>
            <a:off x="417025" y="1424870"/>
            <a:ext cx="8247197" cy="1500187"/>
          </a:xfrm>
        </p:spPr>
        <p:txBody>
          <a:bodyPr>
            <a:noAutofit/>
          </a:bodyPr>
          <a:lstStyle/>
          <a:p>
            <a:pPr marL="457200" indent="-457200" algn="just">
              <a:buFont typeface="+mj-lt"/>
              <a:buAutoNum type="arabicParenR"/>
            </a:pPr>
            <a:r>
              <a:rPr lang="en-US" dirty="0" smtClean="0"/>
              <a:t>Provide </a:t>
            </a:r>
            <a:r>
              <a:rPr lang="en-US" dirty="0"/>
              <a:t>referents for linear measurements, including </a:t>
            </a:r>
            <a:r>
              <a:rPr lang="en-US" dirty="0" err="1"/>
              <a:t>millimetre</a:t>
            </a:r>
            <a:r>
              <a:rPr lang="en-US" dirty="0"/>
              <a:t>, </a:t>
            </a:r>
            <a:r>
              <a:rPr lang="en-US" dirty="0" err="1"/>
              <a:t>centimetre</a:t>
            </a:r>
            <a:r>
              <a:rPr lang="en-US" dirty="0"/>
              <a:t>, </a:t>
            </a:r>
            <a:r>
              <a:rPr lang="en-US" dirty="0" err="1"/>
              <a:t>metre</a:t>
            </a:r>
            <a:r>
              <a:rPr lang="en-US" dirty="0" smtClean="0"/>
              <a:t>, </a:t>
            </a:r>
            <a:r>
              <a:rPr lang="en-US" dirty="0" err="1" smtClean="0"/>
              <a:t>kilometre</a:t>
            </a:r>
            <a:r>
              <a:rPr lang="en-US" dirty="0"/>
              <a:t>, inch, foot, yard, and mile, and explain the choices.</a:t>
            </a:r>
          </a:p>
          <a:p>
            <a:pPr marL="457200" indent="-457200" algn="just">
              <a:buFont typeface="+mj-lt"/>
              <a:buAutoNum type="arabicParenR"/>
            </a:pPr>
            <a:r>
              <a:rPr lang="en-US" dirty="0" smtClean="0"/>
              <a:t>Compare </a:t>
            </a:r>
            <a:r>
              <a:rPr lang="en-US" dirty="0"/>
              <a:t>SI and imperial units, using referents.</a:t>
            </a:r>
          </a:p>
          <a:p>
            <a:pPr marL="457200" indent="-457200" algn="just">
              <a:buFont typeface="+mj-lt"/>
              <a:buAutoNum type="arabicParenR"/>
            </a:pPr>
            <a:r>
              <a:rPr lang="en-US" dirty="0" smtClean="0"/>
              <a:t>Estimate </a:t>
            </a:r>
            <a:r>
              <a:rPr lang="en-US" dirty="0"/>
              <a:t>a linear measure, using a referent, and explain the process used.</a:t>
            </a:r>
          </a:p>
          <a:p>
            <a:pPr marL="457200" indent="-457200" algn="just">
              <a:buFont typeface="+mj-lt"/>
              <a:buAutoNum type="arabicParenR"/>
            </a:pPr>
            <a:r>
              <a:rPr lang="en-US" dirty="0" smtClean="0"/>
              <a:t>Justify </a:t>
            </a:r>
            <a:r>
              <a:rPr lang="en-US" dirty="0"/>
              <a:t>the choice of units used for determining a measurement in a problem-solving context.</a:t>
            </a:r>
          </a:p>
          <a:p>
            <a:pPr marL="457200" indent="-457200" algn="just">
              <a:buFont typeface="+mj-lt"/>
              <a:buAutoNum type="arabicParenR"/>
            </a:pPr>
            <a:r>
              <a:rPr lang="en-US" dirty="0" smtClean="0"/>
              <a:t>Solve </a:t>
            </a:r>
            <a:r>
              <a:rPr lang="en-US" dirty="0"/>
              <a:t>problems that involve linear measure, using instruments such as rulers, calipers, or </a:t>
            </a:r>
            <a:r>
              <a:rPr lang="en-US" dirty="0" smtClean="0"/>
              <a:t>tape measures</a:t>
            </a:r>
            <a:r>
              <a:rPr lang="en-US" dirty="0"/>
              <a:t>.</a:t>
            </a:r>
          </a:p>
          <a:p>
            <a:pPr marL="457200" indent="-457200" algn="just">
              <a:buFont typeface="+mj-lt"/>
              <a:buAutoNum type="arabicParenR"/>
            </a:pPr>
            <a:r>
              <a:rPr lang="en-US" dirty="0" smtClean="0"/>
              <a:t>Describe </a:t>
            </a:r>
            <a:r>
              <a:rPr lang="en-US" dirty="0"/>
              <a:t>and explain a personal strategy used to determine a linear </a:t>
            </a:r>
            <a:r>
              <a:rPr lang="en-US" dirty="0" smtClean="0"/>
              <a:t>measurement (</a:t>
            </a:r>
            <a:r>
              <a:rPr lang="en-US" dirty="0"/>
              <a:t>e.g., circumference of a bottle, length of a curve, and perimeter of the base of an </a:t>
            </a:r>
            <a:r>
              <a:rPr lang="en-US" dirty="0" smtClean="0"/>
              <a:t>irregular 3</a:t>
            </a:r>
            <a:r>
              <a:rPr lang="en-US" dirty="0"/>
              <a:t>-D object).</a:t>
            </a:r>
            <a:endParaRPr lang="en-US" b="1" dirty="0">
              <a:latin typeface="+mj-lt"/>
              <a:cs typeface="Abadi MT Condensed Extra Bold"/>
            </a:endParaRPr>
          </a:p>
        </p:txBody>
      </p:sp>
    </p:spTree>
    <p:extLst>
      <p:ext uri="{BB962C8B-B14F-4D97-AF65-F5344CB8AC3E}">
        <p14:creationId xmlns="" xmlns:p14="http://schemas.microsoft.com/office/powerpoint/2010/main" val="4776048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533400" y="396953"/>
            <a:ext cx="7696200" cy="3048000"/>
          </a:xfrm>
          <a:solidFill>
            <a:schemeClr val="accent1"/>
          </a:solidFill>
        </p:spPr>
        <p:txBody>
          <a:bodyPr/>
          <a:lstStyle/>
          <a:p>
            <a:r>
              <a:rPr lang="en-US" sz="4000" dirty="0">
                <a:solidFill>
                  <a:schemeClr val="bg2"/>
                </a:solidFill>
              </a:rPr>
              <a:t>Accuracy</a:t>
            </a:r>
            <a:r>
              <a:rPr lang="en-US" sz="4000" dirty="0"/>
              <a:t> - </a:t>
            </a:r>
            <a:r>
              <a:rPr lang="en-US" sz="4000" dirty="0">
                <a:solidFill>
                  <a:srgbClr val="ECE9C6"/>
                </a:solidFill>
              </a:rPr>
              <a:t>a measure of how close a measurement is to the true value of the quantity being measured.</a:t>
            </a:r>
          </a:p>
        </p:txBody>
      </p:sp>
      <p:pic>
        <p:nvPicPr>
          <p:cNvPr id="45061" name="Picture 5" descr="MCj02992890000[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72200" y="4111625"/>
            <a:ext cx="2525713" cy="24098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533400" y="3751610"/>
            <a:ext cx="6935034" cy="2308324"/>
          </a:xfrm>
          <a:prstGeom prst="rect">
            <a:avLst/>
          </a:prstGeom>
        </p:spPr>
        <p:txBody>
          <a:bodyPr wrap="square">
            <a:spAutoFit/>
          </a:bodyPr>
          <a:lstStyle/>
          <a:p>
            <a:r>
              <a:rPr lang="en-US" sz="2400" dirty="0"/>
              <a:t>T</a:t>
            </a:r>
            <a:r>
              <a:rPr lang="en-US" sz="2400" dirty="0" smtClean="0"/>
              <a:t>he </a:t>
            </a:r>
            <a:r>
              <a:rPr lang="en-US" sz="2400" dirty="0"/>
              <a:t>accuracy of </a:t>
            </a:r>
            <a:r>
              <a:rPr lang="en-US" sz="2400" dirty="0" smtClean="0"/>
              <a:t>a measurement </a:t>
            </a:r>
            <a:r>
              <a:rPr lang="en-US" sz="2400" dirty="0"/>
              <a:t>indicates how</a:t>
            </a:r>
          </a:p>
          <a:p>
            <a:r>
              <a:rPr lang="en-US" sz="2400" dirty="0"/>
              <a:t>close the </a:t>
            </a:r>
            <a:r>
              <a:rPr lang="en-US" sz="2400" dirty="0" smtClean="0"/>
              <a:t>recorded measurement </a:t>
            </a:r>
            <a:r>
              <a:rPr lang="en-US" sz="2400" dirty="0"/>
              <a:t>is to </a:t>
            </a:r>
            <a:endParaRPr lang="en-US" sz="2400" dirty="0" smtClean="0"/>
          </a:p>
          <a:p>
            <a:r>
              <a:rPr lang="en-US" sz="2400" dirty="0" smtClean="0"/>
              <a:t>the true value</a:t>
            </a:r>
            <a:r>
              <a:rPr lang="en-US" sz="2400" dirty="0"/>
              <a:t>. It depends on the user’s</a:t>
            </a:r>
          </a:p>
          <a:p>
            <a:r>
              <a:rPr lang="en-US" sz="2400" dirty="0"/>
              <a:t>skill in using the tool. </a:t>
            </a:r>
            <a:r>
              <a:rPr lang="en-US" sz="2400" dirty="0" smtClean="0"/>
              <a:t>Other factors</a:t>
            </a:r>
            <a:r>
              <a:rPr lang="en-US" sz="2400" dirty="0"/>
              <a:t>, </a:t>
            </a:r>
            <a:endParaRPr lang="en-US" sz="2400" dirty="0" smtClean="0"/>
          </a:p>
          <a:p>
            <a:r>
              <a:rPr lang="en-US" sz="2400" dirty="0" smtClean="0"/>
              <a:t>such </a:t>
            </a:r>
            <a:r>
              <a:rPr lang="en-US" sz="2400" dirty="0"/>
              <a:t>as </a:t>
            </a:r>
            <a:r>
              <a:rPr lang="en-US" sz="2400" dirty="0" smtClean="0"/>
              <a:t>temperature and </a:t>
            </a:r>
            <a:r>
              <a:rPr lang="en-US" sz="2400" dirty="0"/>
              <a:t>humidity, </a:t>
            </a:r>
            <a:endParaRPr lang="en-US" sz="2400" dirty="0" smtClean="0"/>
          </a:p>
          <a:p>
            <a:r>
              <a:rPr lang="en-US" sz="2400" dirty="0" smtClean="0"/>
              <a:t>can also influence </a:t>
            </a:r>
            <a:r>
              <a:rPr lang="en-US" sz="2400" dirty="0"/>
              <a:t>the accuracy.</a:t>
            </a:r>
          </a:p>
        </p:txBody>
      </p:sp>
    </p:spTree>
    <p:extLst>
      <p:ext uri="{BB962C8B-B14F-4D97-AF65-F5344CB8AC3E}">
        <p14:creationId xmlns="" xmlns:p14="http://schemas.microsoft.com/office/powerpoint/2010/main" val="32254095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533400" y="990600"/>
            <a:ext cx="7696200" cy="3048000"/>
          </a:xfrm>
          <a:solidFill>
            <a:schemeClr val="accent1"/>
          </a:solidFill>
        </p:spPr>
        <p:txBody>
          <a:bodyPr/>
          <a:lstStyle/>
          <a:p>
            <a:r>
              <a:rPr lang="en-US" sz="4000" dirty="0">
                <a:solidFill>
                  <a:schemeClr val="bg2"/>
                </a:solidFill>
              </a:rPr>
              <a:t>Accuracy</a:t>
            </a:r>
            <a:r>
              <a:rPr lang="en-US" sz="4000" dirty="0"/>
              <a:t> </a:t>
            </a:r>
            <a:r>
              <a:rPr lang="en-CA" sz="4000" dirty="0" smtClean="0">
                <a:solidFill>
                  <a:srgbClr val="ECE9C6"/>
                </a:solidFill>
              </a:rPr>
              <a:t>deals </a:t>
            </a:r>
            <a:r>
              <a:rPr lang="en-CA" sz="4000" dirty="0">
                <a:solidFill>
                  <a:srgbClr val="ECE9C6"/>
                </a:solidFill>
              </a:rPr>
              <a:t>with how close a number is to the actual or predicted value.</a:t>
            </a:r>
            <a:r>
              <a:rPr lang="en-US" sz="4000" dirty="0">
                <a:solidFill>
                  <a:srgbClr val="ECE9C6"/>
                </a:solidFill>
              </a:rPr>
              <a:t> </a:t>
            </a:r>
          </a:p>
        </p:txBody>
      </p:sp>
      <p:pic>
        <p:nvPicPr>
          <p:cNvPr id="45061" name="Picture 5" descr="MCj02992890000[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72200" y="4111625"/>
            <a:ext cx="2525713" cy="24098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836488" y="4444107"/>
            <a:ext cx="4572000" cy="2308324"/>
          </a:xfrm>
          <a:prstGeom prst="rect">
            <a:avLst/>
          </a:prstGeom>
        </p:spPr>
        <p:txBody>
          <a:bodyPr>
            <a:spAutoFit/>
          </a:bodyPr>
          <a:lstStyle/>
          <a:p>
            <a:pPr algn="ctr"/>
            <a:r>
              <a:rPr lang="en-CA" sz="2400" dirty="0"/>
              <a:t> If the weatherperson predicts that the temperature on July 1</a:t>
            </a:r>
            <a:r>
              <a:rPr lang="en-CA" sz="2400" baseline="30000" dirty="0"/>
              <a:t>st</a:t>
            </a:r>
            <a:r>
              <a:rPr lang="en-CA" sz="2400" dirty="0"/>
              <a:t> will be 30°C and it is actually 29°C, she is likely to be considered pretty accurate for that day. </a:t>
            </a:r>
            <a:endParaRPr lang="en-US" sz="2400" dirty="0"/>
          </a:p>
        </p:txBody>
      </p:sp>
    </p:spTree>
    <p:extLst>
      <p:ext uri="{BB962C8B-B14F-4D97-AF65-F5344CB8AC3E}">
        <p14:creationId xmlns="" xmlns:p14="http://schemas.microsoft.com/office/powerpoint/2010/main" val="17690730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81000"/>
            <a:ext cx="8229600" cy="762000"/>
          </a:xfrm>
        </p:spPr>
        <p:txBody>
          <a:bodyPr/>
          <a:lstStyle/>
          <a:p>
            <a:r>
              <a:rPr lang="en-US"/>
              <a:t>Example: Accuracy</a:t>
            </a:r>
          </a:p>
        </p:txBody>
      </p:sp>
      <p:sp>
        <p:nvSpPr>
          <p:cNvPr id="54275" name="Rectangle 3"/>
          <p:cNvSpPr>
            <a:spLocks noGrp="1" noChangeArrowheads="1"/>
          </p:cNvSpPr>
          <p:nvPr>
            <p:ph type="body" idx="1"/>
          </p:nvPr>
        </p:nvSpPr>
        <p:spPr>
          <a:xfrm>
            <a:off x="457200" y="1219200"/>
            <a:ext cx="8686800" cy="5181600"/>
          </a:xfrm>
          <a:solidFill>
            <a:schemeClr val="accent1"/>
          </a:solidFill>
        </p:spPr>
        <p:txBody>
          <a:bodyPr/>
          <a:lstStyle/>
          <a:p>
            <a:pPr>
              <a:lnSpc>
                <a:spcPct val="90000"/>
              </a:lnSpc>
            </a:pPr>
            <a:r>
              <a:rPr lang="en-US" sz="4000" dirty="0">
                <a:solidFill>
                  <a:srgbClr val="ECE9C6"/>
                </a:solidFill>
              </a:rPr>
              <a:t>Who is more accurate when measuring a book that has a true length of 17.0cm?</a:t>
            </a:r>
          </a:p>
          <a:p>
            <a:pPr>
              <a:lnSpc>
                <a:spcPct val="90000"/>
              </a:lnSpc>
              <a:buFont typeface="Wingdings" charset="0"/>
              <a:buNone/>
            </a:pPr>
            <a:r>
              <a:rPr lang="en-US" sz="4000" dirty="0">
                <a:solidFill>
                  <a:srgbClr val="FFFF00"/>
                </a:solidFill>
              </a:rPr>
              <a:t>Susan:</a:t>
            </a:r>
          </a:p>
          <a:p>
            <a:pPr>
              <a:lnSpc>
                <a:spcPct val="90000"/>
              </a:lnSpc>
              <a:buFont typeface="Wingdings" charset="0"/>
              <a:buNone/>
            </a:pPr>
            <a:r>
              <a:rPr lang="en-US" sz="4000" dirty="0">
                <a:solidFill>
                  <a:srgbClr val="ECE9C6"/>
                </a:solidFill>
              </a:rPr>
              <a:t> 17.0cm, 16.0cm, 18.0cm, 15.0cm</a:t>
            </a:r>
            <a:r>
              <a:rPr lang="en-US" dirty="0">
                <a:solidFill>
                  <a:srgbClr val="ECE9C6"/>
                </a:solidFill>
              </a:rPr>
              <a:t>	</a:t>
            </a:r>
          </a:p>
          <a:p>
            <a:pPr>
              <a:lnSpc>
                <a:spcPct val="90000"/>
              </a:lnSpc>
              <a:buFont typeface="Wingdings" charset="0"/>
              <a:buNone/>
            </a:pPr>
            <a:endParaRPr lang="en-US" sz="4000" dirty="0">
              <a:solidFill>
                <a:srgbClr val="ECE9C6"/>
              </a:solidFill>
            </a:endParaRPr>
          </a:p>
          <a:p>
            <a:pPr>
              <a:lnSpc>
                <a:spcPct val="90000"/>
              </a:lnSpc>
              <a:buFont typeface="Wingdings" charset="0"/>
              <a:buNone/>
            </a:pPr>
            <a:r>
              <a:rPr lang="en-US" sz="4000" dirty="0">
                <a:solidFill>
                  <a:srgbClr val="FFFF00"/>
                </a:solidFill>
              </a:rPr>
              <a:t>Amy: </a:t>
            </a:r>
          </a:p>
          <a:p>
            <a:pPr>
              <a:lnSpc>
                <a:spcPct val="90000"/>
              </a:lnSpc>
              <a:buFont typeface="Wingdings" charset="0"/>
              <a:buNone/>
            </a:pPr>
            <a:r>
              <a:rPr lang="en-US" sz="4000" dirty="0">
                <a:solidFill>
                  <a:srgbClr val="ECE9C6"/>
                </a:solidFill>
              </a:rPr>
              <a:t>15.5cm, 15.0cm, 15.2cm, 15.3cm</a:t>
            </a:r>
          </a:p>
        </p:txBody>
      </p:sp>
    </p:spTree>
    <p:extLst>
      <p:ext uri="{BB962C8B-B14F-4D97-AF65-F5344CB8AC3E}">
        <p14:creationId xmlns="" xmlns:p14="http://schemas.microsoft.com/office/powerpoint/2010/main" val="4250122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54275">
                                            <p:txEl>
                                              <p:pRg st="1" end="1"/>
                                            </p:txEl>
                                          </p:spTgt>
                                        </p:tgtEl>
                                      </p:cBhvr>
                                    </p:animEffect>
                                    <p:animScale>
                                      <p:cBhvr>
                                        <p:cTn id="7" dur="1000" autoRev="1" fill="hold"/>
                                        <p:tgtEl>
                                          <p:spTgt spid="54275">
                                            <p:txEl>
                                              <p:pRg st="1" end="1"/>
                                            </p:txEl>
                                          </p:spTgt>
                                        </p:tgtEl>
                                      </p:cBhvr>
                                      <p:by x="105000" y="105000"/>
                                    </p:animScale>
                                  </p:childTnLst>
                                </p:cTn>
                              </p:par>
                              <p:par>
                                <p:cTn id="8" presetID="26" presetClass="emph" presetSubtype="0" fill="hold" nodeType="withEffect">
                                  <p:stCondLst>
                                    <p:cond delay="0"/>
                                  </p:stCondLst>
                                  <p:childTnLst>
                                    <p:animEffect transition="out" filter="fade">
                                      <p:cBhvr>
                                        <p:cTn id="9" dur="2000" tmFilter="0, 0; .2, .5; .8, .5; 1, 0"/>
                                        <p:tgtEl>
                                          <p:spTgt spid="54275">
                                            <p:txEl>
                                              <p:pRg st="2" end="2"/>
                                            </p:txEl>
                                          </p:spTgt>
                                        </p:tgtEl>
                                      </p:cBhvr>
                                    </p:animEffect>
                                    <p:animScale>
                                      <p:cBhvr>
                                        <p:cTn id="10" dur="1000" autoRev="1" fill="hold"/>
                                        <p:tgtEl>
                                          <p:spTgt spid="54275">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4000" b="1" dirty="0"/>
              <a:t>Centimeters and Millimeters</a:t>
            </a:r>
          </a:p>
        </p:txBody>
      </p:sp>
      <p:pic>
        <p:nvPicPr>
          <p:cNvPr id="60420" name="Picture 4" descr="meterstick"/>
          <p:cNvPicPr>
            <a:picLocks noGrp="1" noChangeAspect="1" noChangeArrowheads="1"/>
          </p:cNvPicPr>
          <p:nvPr>
            <p:ph type="body" idx="1"/>
          </p:nvPr>
        </p:nvPicPr>
        <p:blipFill>
          <a:blip r:embed="rId2" cstate="print">
            <a:extLst>
              <a:ext uri="{28A0092B-C50C-407E-A947-70E740481C1C}">
                <a14:useLocalDpi xmlns="" xmlns:a14="http://schemas.microsoft.com/office/drawing/2010/main" val="0"/>
              </a:ext>
            </a:extLst>
          </a:blip>
          <a:srcRect/>
          <a:stretch>
            <a:fillRect/>
          </a:stretch>
        </p:blipFill>
        <p:spPr>
          <a:xfrm>
            <a:off x="609600" y="2624667"/>
            <a:ext cx="7696200" cy="395075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 xmlns:p14="http://schemas.microsoft.com/office/powerpoint/2010/main" val="38966142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dirty="0"/>
              <a:t>Graduated Cylinder </a:t>
            </a:r>
            <a:r>
              <a:rPr lang="en-US" dirty="0" smtClean="0"/>
              <a:t> </a:t>
            </a:r>
            <a:r>
              <a:rPr lang="en-US" dirty="0"/>
              <a:t>Meniscus</a:t>
            </a:r>
          </a:p>
        </p:txBody>
      </p:sp>
      <p:pic>
        <p:nvPicPr>
          <p:cNvPr id="103429" name="Picture 5" descr="anglemeniscu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84868" y="2567867"/>
            <a:ext cx="5943600" cy="39303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017953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3" name="Picture 5" descr="0032240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263732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457200" y="990600"/>
            <a:ext cx="8229600" cy="3429000"/>
          </a:xfrm>
          <a:solidFill>
            <a:schemeClr val="accent1"/>
          </a:solidFill>
        </p:spPr>
        <p:txBody>
          <a:bodyPr/>
          <a:lstStyle/>
          <a:p>
            <a:r>
              <a:rPr lang="en-US" sz="4000" dirty="0">
                <a:solidFill>
                  <a:schemeClr val="bg2"/>
                </a:solidFill>
              </a:rPr>
              <a:t>Precision</a:t>
            </a:r>
            <a:r>
              <a:rPr lang="en-US" sz="4000" dirty="0"/>
              <a:t> – </a:t>
            </a:r>
            <a:r>
              <a:rPr lang="en-US" sz="4000" dirty="0">
                <a:solidFill>
                  <a:schemeClr val="bg2"/>
                </a:solidFill>
              </a:rPr>
              <a:t>a measure of how close a series of measurements are to one another. A measure of how exact a measurement is.</a:t>
            </a:r>
          </a:p>
          <a:p>
            <a:endParaRPr lang="en-US" sz="4000" dirty="0"/>
          </a:p>
        </p:txBody>
      </p:sp>
      <p:pic>
        <p:nvPicPr>
          <p:cNvPr id="56324" name="Picture 4" descr="MCj02861780000[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38800" y="4114800"/>
            <a:ext cx="2449513" cy="21431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74417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diamond(in)">
                                      <p:cBhvr>
                                        <p:cTn id="7" dur="2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457200" y="493594"/>
            <a:ext cx="8229600" cy="3429000"/>
          </a:xfrm>
          <a:solidFill>
            <a:schemeClr val="accent1"/>
          </a:solidFill>
        </p:spPr>
        <p:txBody>
          <a:bodyPr/>
          <a:lstStyle/>
          <a:p>
            <a:r>
              <a:rPr lang="en-US" sz="4000" dirty="0">
                <a:solidFill>
                  <a:schemeClr val="bg2"/>
                </a:solidFill>
              </a:rPr>
              <a:t>Precision</a:t>
            </a:r>
            <a:r>
              <a:rPr lang="en-US" sz="4000" dirty="0"/>
              <a:t> </a:t>
            </a:r>
            <a:r>
              <a:rPr lang="en-US" sz="4000" dirty="0" smtClean="0">
                <a:solidFill>
                  <a:srgbClr val="ECE9C6"/>
                </a:solidFill>
              </a:rPr>
              <a:t>is</a:t>
            </a:r>
            <a:r>
              <a:rPr lang="en-CA" sz="4000" dirty="0" smtClean="0">
                <a:solidFill>
                  <a:srgbClr val="ECE9C6"/>
                </a:solidFill>
              </a:rPr>
              <a:t> </a:t>
            </a:r>
            <a:r>
              <a:rPr lang="en-CA" sz="4000" dirty="0">
                <a:solidFill>
                  <a:srgbClr val="ECE9C6"/>
                </a:solidFill>
              </a:rPr>
              <a:t>directly linked to significant digits because the greater the number of significant digits, the more precise the measurement. </a:t>
            </a:r>
            <a:endParaRPr lang="en-US" sz="4000" dirty="0">
              <a:solidFill>
                <a:srgbClr val="ECE9C6"/>
              </a:solidFill>
            </a:endParaRPr>
          </a:p>
        </p:txBody>
      </p:sp>
      <p:pic>
        <p:nvPicPr>
          <p:cNvPr id="56324" name="Picture 4" descr="MCj02861780000[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37287" y="4239052"/>
            <a:ext cx="2449513" cy="21431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635024" y="4267354"/>
            <a:ext cx="7357996" cy="1938992"/>
          </a:xfrm>
          <a:prstGeom prst="rect">
            <a:avLst/>
          </a:prstGeom>
        </p:spPr>
        <p:txBody>
          <a:bodyPr wrap="square">
            <a:spAutoFit/>
          </a:bodyPr>
          <a:lstStyle/>
          <a:p>
            <a:pPr algn="just"/>
            <a:r>
              <a:rPr lang="en-US" sz="2400" dirty="0"/>
              <a:t>T</a:t>
            </a:r>
            <a:r>
              <a:rPr lang="en-US" sz="2400" dirty="0" smtClean="0"/>
              <a:t>he </a:t>
            </a:r>
            <a:r>
              <a:rPr lang="en-US" sz="2400" dirty="0"/>
              <a:t>precision of </a:t>
            </a:r>
            <a:r>
              <a:rPr lang="en-US" sz="2400" dirty="0" smtClean="0"/>
              <a:t>a measurement </a:t>
            </a:r>
            <a:r>
              <a:rPr lang="en-US" sz="2400" dirty="0"/>
              <a:t>tool </a:t>
            </a:r>
            <a:r>
              <a:rPr lang="en-US" sz="2400" dirty="0" smtClean="0"/>
              <a:t>is </a:t>
            </a:r>
            <a:r>
              <a:rPr lang="en-US" sz="2400" dirty="0"/>
              <a:t>the</a:t>
            </a:r>
          </a:p>
          <a:p>
            <a:pPr algn="just"/>
            <a:r>
              <a:rPr lang="en-US" sz="2400" dirty="0"/>
              <a:t>smallest unit that can </a:t>
            </a:r>
            <a:r>
              <a:rPr lang="en-US" sz="2400" dirty="0" smtClean="0"/>
              <a:t>be measured </a:t>
            </a:r>
          </a:p>
          <a:p>
            <a:pPr algn="just"/>
            <a:r>
              <a:rPr lang="en-US" sz="2400" dirty="0" smtClean="0"/>
              <a:t>with confidence using </a:t>
            </a:r>
            <a:r>
              <a:rPr lang="en-US" sz="2400" dirty="0"/>
              <a:t>the tool. It </a:t>
            </a:r>
            <a:endParaRPr lang="en-US" sz="2400" dirty="0" smtClean="0"/>
          </a:p>
          <a:p>
            <a:pPr algn="just"/>
            <a:r>
              <a:rPr lang="en-US" sz="2400" dirty="0" smtClean="0"/>
              <a:t>depends on the </a:t>
            </a:r>
            <a:r>
              <a:rPr lang="en-US" sz="2400" dirty="0"/>
              <a:t>fineness of the scale </a:t>
            </a:r>
            <a:endParaRPr lang="en-US" sz="2400" dirty="0" smtClean="0"/>
          </a:p>
          <a:p>
            <a:pPr algn="just"/>
            <a:r>
              <a:rPr lang="en-US" sz="2400" dirty="0" smtClean="0"/>
              <a:t>on the </a:t>
            </a:r>
            <a:r>
              <a:rPr lang="nl-NL" sz="2400" dirty="0" smtClean="0"/>
              <a:t>tool</a:t>
            </a:r>
            <a:r>
              <a:rPr lang="nl-NL" sz="2400" dirty="0"/>
              <a:t>.</a:t>
            </a:r>
            <a:endParaRPr lang="en-US" sz="2400" dirty="0"/>
          </a:p>
        </p:txBody>
      </p:sp>
    </p:spTree>
    <p:extLst>
      <p:ext uri="{BB962C8B-B14F-4D97-AF65-F5344CB8AC3E}">
        <p14:creationId xmlns="" xmlns:p14="http://schemas.microsoft.com/office/powerpoint/2010/main" val="624602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diamond(in)">
                                      <p:cBhvr>
                                        <p:cTn id="7" dur="2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457200"/>
            <a:ext cx="8229600" cy="762000"/>
          </a:xfrm>
        </p:spPr>
        <p:txBody>
          <a:bodyPr/>
          <a:lstStyle/>
          <a:p>
            <a:r>
              <a:rPr lang="en-US"/>
              <a:t>Example: Precision</a:t>
            </a:r>
          </a:p>
        </p:txBody>
      </p:sp>
      <p:sp>
        <p:nvSpPr>
          <p:cNvPr id="53251" name="Rectangle 3"/>
          <p:cNvSpPr>
            <a:spLocks noGrp="1" noChangeArrowheads="1"/>
          </p:cNvSpPr>
          <p:nvPr>
            <p:ph type="body" idx="1"/>
          </p:nvPr>
        </p:nvSpPr>
        <p:spPr>
          <a:xfrm>
            <a:off x="76200" y="1371600"/>
            <a:ext cx="8991600" cy="5257800"/>
          </a:xfrm>
          <a:solidFill>
            <a:schemeClr val="accent1"/>
          </a:solidFill>
        </p:spPr>
        <p:txBody>
          <a:bodyPr/>
          <a:lstStyle/>
          <a:p>
            <a:pPr>
              <a:lnSpc>
                <a:spcPct val="90000"/>
              </a:lnSpc>
              <a:buFont typeface="Wingdings" charset="0"/>
              <a:buNone/>
            </a:pPr>
            <a:r>
              <a:rPr lang="en-US" sz="4000" dirty="0">
                <a:solidFill>
                  <a:srgbClr val="ECE9C6"/>
                </a:solidFill>
              </a:rPr>
              <a:t>Who is more precise when measuring the same 17.0cm book?</a:t>
            </a:r>
          </a:p>
          <a:p>
            <a:pPr>
              <a:lnSpc>
                <a:spcPct val="90000"/>
              </a:lnSpc>
              <a:buFont typeface="Wingdings" charset="0"/>
              <a:buNone/>
            </a:pPr>
            <a:endParaRPr lang="en-US" sz="4000" dirty="0">
              <a:solidFill>
                <a:srgbClr val="ECE9C6"/>
              </a:solidFill>
            </a:endParaRPr>
          </a:p>
          <a:p>
            <a:pPr>
              <a:lnSpc>
                <a:spcPct val="90000"/>
              </a:lnSpc>
              <a:buFont typeface="Wingdings" charset="0"/>
              <a:buNone/>
            </a:pPr>
            <a:r>
              <a:rPr lang="en-US" sz="4000" dirty="0">
                <a:solidFill>
                  <a:srgbClr val="ECE9C6"/>
                </a:solidFill>
              </a:rPr>
              <a:t> </a:t>
            </a:r>
            <a:r>
              <a:rPr lang="en-US" sz="4000" dirty="0">
                <a:solidFill>
                  <a:srgbClr val="FFFF00"/>
                </a:solidFill>
              </a:rPr>
              <a:t>Susan:</a:t>
            </a:r>
          </a:p>
          <a:p>
            <a:pPr>
              <a:lnSpc>
                <a:spcPct val="90000"/>
              </a:lnSpc>
              <a:buFont typeface="Wingdings" charset="0"/>
              <a:buNone/>
            </a:pPr>
            <a:r>
              <a:rPr lang="en-US" sz="4000" dirty="0">
                <a:solidFill>
                  <a:srgbClr val="ECE9C6"/>
                </a:solidFill>
              </a:rPr>
              <a:t> 17.0cm, 16.0cm, 18.0cm, 15.0cm</a:t>
            </a:r>
            <a:r>
              <a:rPr lang="en-US" dirty="0">
                <a:solidFill>
                  <a:srgbClr val="ECE9C6"/>
                </a:solidFill>
              </a:rPr>
              <a:t>	</a:t>
            </a:r>
          </a:p>
          <a:p>
            <a:pPr>
              <a:lnSpc>
                <a:spcPct val="90000"/>
              </a:lnSpc>
              <a:buFont typeface="Wingdings" charset="0"/>
              <a:buNone/>
            </a:pPr>
            <a:endParaRPr lang="en-US" sz="4000" dirty="0">
              <a:solidFill>
                <a:srgbClr val="ECE9C6"/>
              </a:solidFill>
            </a:endParaRPr>
          </a:p>
          <a:p>
            <a:pPr>
              <a:lnSpc>
                <a:spcPct val="90000"/>
              </a:lnSpc>
              <a:buFont typeface="Wingdings" charset="0"/>
              <a:buNone/>
            </a:pPr>
            <a:r>
              <a:rPr lang="en-US" sz="4000" dirty="0">
                <a:solidFill>
                  <a:srgbClr val="FFFF00"/>
                </a:solidFill>
              </a:rPr>
              <a:t>Amy: </a:t>
            </a:r>
          </a:p>
          <a:p>
            <a:pPr>
              <a:lnSpc>
                <a:spcPct val="90000"/>
              </a:lnSpc>
              <a:buFont typeface="Wingdings" charset="0"/>
              <a:buNone/>
            </a:pPr>
            <a:r>
              <a:rPr lang="en-US" sz="4000" dirty="0">
                <a:solidFill>
                  <a:srgbClr val="ECE9C6"/>
                </a:solidFill>
              </a:rPr>
              <a:t>15.5cm, 15.0cm, 15.2cm, 15.3cm</a:t>
            </a:r>
          </a:p>
        </p:txBody>
      </p:sp>
    </p:spTree>
    <p:extLst>
      <p:ext uri="{BB962C8B-B14F-4D97-AF65-F5344CB8AC3E}">
        <p14:creationId xmlns="" xmlns:p14="http://schemas.microsoft.com/office/powerpoint/2010/main" val="2533076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53251">
                                            <p:txEl>
                                              <p:pRg st="5" end="5"/>
                                            </p:txEl>
                                          </p:spTgt>
                                        </p:tgtEl>
                                      </p:cBhvr>
                                    </p:animEffect>
                                    <p:animScale>
                                      <p:cBhvr>
                                        <p:cTn id="7" dur="1000" autoRev="1" fill="hold"/>
                                        <p:tgtEl>
                                          <p:spTgt spid="53251">
                                            <p:txEl>
                                              <p:pRg st="5" end="5"/>
                                            </p:txEl>
                                          </p:spTgt>
                                        </p:tgtEl>
                                      </p:cBhvr>
                                      <p:by x="105000" y="105000"/>
                                    </p:animScale>
                                  </p:childTnLst>
                                </p:cTn>
                              </p:par>
                              <p:par>
                                <p:cTn id="8" presetID="26" presetClass="emph" presetSubtype="0" fill="hold" nodeType="withEffect">
                                  <p:stCondLst>
                                    <p:cond delay="0"/>
                                  </p:stCondLst>
                                  <p:childTnLst>
                                    <p:animEffect transition="out" filter="fade">
                                      <p:cBhvr>
                                        <p:cTn id="9" dur="2000" tmFilter="0, 0; .2, .5; .8, .5; 1, 0"/>
                                        <p:tgtEl>
                                          <p:spTgt spid="53251">
                                            <p:txEl>
                                              <p:pRg st="6" end="6"/>
                                            </p:txEl>
                                          </p:spTgt>
                                        </p:tgtEl>
                                      </p:cBhvr>
                                    </p:animEffect>
                                    <p:animScale>
                                      <p:cBhvr>
                                        <p:cTn id="10" dur="1000" autoRev="1" fill="hold"/>
                                        <p:tgtEl>
                                          <p:spTgt spid="53251">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4"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1676400"/>
            <a:ext cx="8915400" cy="3729038"/>
          </a:xfrm>
          <a:prstGeom prst="rect">
            <a:avLst/>
          </a:prstGeom>
          <a:noFill/>
          <a:extLst>
            <a:ext uri="{909E8E84-426E-40dd-AFC4-6F175D3DCCD1}">
              <a14:hiddenFill xmlns="" xmlns:a14="http://schemas.microsoft.com/office/drawing/2010/main">
                <a:solidFill>
                  <a:srgbClr val="FFFFFF"/>
                </a:solidFill>
              </a14:hiddenFill>
            </a:ext>
          </a:extLst>
        </p:spPr>
      </p:pic>
      <p:sp>
        <p:nvSpPr>
          <p:cNvPr id="58372" name="Rectangle 4"/>
          <p:cNvSpPr>
            <a:spLocks noGrp="1" noChangeArrowheads="1"/>
          </p:cNvSpPr>
          <p:nvPr>
            <p:ph type="title"/>
          </p:nvPr>
        </p:nvSpPr>
        <p:spPr>
          <a:xfrm>
            <a:off x="457200" y="457200"/>
            <a:ext cx="8229600" cy="1752600"/>
          </a:xfrm>
        </p:spPr>
        <p:txBody>
          <a:bodyPr/>
          <a:lstStyle/>
          <a:p>
            <a:r>
              <a:rPr lang="en-US" sz="4000"/>
              <a:t>Example: Evaluate whether the following are </a:t>
            </a:r>
            <a:r>
              <a:rPr lang="en-US" sz="4000">
                <a:solidFill>
                  <a:schemeClr val="bg2"/>
                </a:solidFill>
              </a:rPr>
              <a:t>precise</a:t>
            </a:r>
            <a:r>
              <a:rPr lang="en-US" sz="4000"/>
              <a:t>,  </a:t>
            </a:r>
            <a:r>
              <a:rPr lang="en-US" sz="4000">
                <a:solidFill>
                  <a:schemeClr val="bg2"/>
                </a:solidFill>
              </a:rPr>
              <a:t>accurate</a:t>
            </a:r>
            <a:r>
              <a:rPr lang="en-US" sz="4000"/>
              <a:t> or </a:t>
            </a:r>
            <a:r>
              <a:rPr lang="en-US" sz="4000">
                <a:solidFill>
                  <a:schemeClr val="bg2"/>
                </a:solidFill>
              </a:rPr>
              <a:t>both</a:t>
            </a:r>
            <a:r>
              <a:rPr lang="en-US" sz="4000"/>
              <a:t>.</a:t>
            </a:r>
          </a:p>
        </p:txBody>
      </p:sp>
      <p:sp>
        <p:nvSpPr>
          <p:cNvPr id="58377" name="Text Box 9"/>
          <p:cNvSpPr txBox="1">
            <a:spLocks noChangeArrowheads="1"/>
          </p:cNvSpPr>
          <p:nvPr/>
        </p:nvSpPr>
        <p:spPr bwMode="auto">
          <a:xfrm>
            <a:off x="228600" y="4927600"/>
            <a:ext cx="2819400" cy="1625600"/>
          </a:xfrm>
          <a:prstGeom prst="rect">
            <a:avLst/>
          </a:prstGeom>
          <a:noFill/>
          <a:ln w="9525">
            <a:solidFill>
              <a:srgbClr val="00008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4000"/>
              <a:t>Accurate</a:t>
            </a:r>
          </a:p>
          <a:p>
            <a:pPr>
              <a:spcBef>
                <a:spcPct val="50000"/>
              </a:spcBef>
            </a:pPr>
            <a:r>
              <a:rPr lang="en-US" sz="4000"/>
              <a:t>Not Precise</a:t>
            </a:r>
          </a:p>
        </p:txBody>
      </p:sp>
      <p:sp>
        <p:nvSpPr>
          <p:cNvPr id="58379" name="Text Box 11"/>
          <p:cNvSpPr txBox="1">
            <a:spLocks noChangeArrowheads="1"/>
          </p:cNvSpPr>
          <p:nvPr/>
        </p:nvSpPr>
        <p:spPr bwMode="auto">
          <a:xfrm>
            <a:off x="3200400" y="4927600"/>
            <a:ext cx="3276600" cy="1625600"/>
          </a:xfrm>
          <a:prstGeom prst="rect">
            <a:avLst/>
          </a:prstGeom>
          <a:noFill/>
          <a:ln w="9525">
            <a:solidFill>
              <a:srgbClr val="339966"/>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4000"/>
              <a:t>Not Accurate</a:t>
            </a:r>
          </a:p>
          <a:p>
            <a:pPr>
              <a:spcBef>
                <a:spcPct val="50000"/>
              </a:spcBef>
            </a:pPr>
            <a:r>
              <a:rPr lang="en-US" sz="4000"/>
              <a:t>Precise</a:t>
            </a:r>
          </a:p>
        </p:txBody>
      </p:sp>
      <p:sp>
        <p:nvSpPr>
          <p:cNvPr id="58380" name="Text Box 12"/>
          <p:cNvSpPr txBox="1">
            <a:spLocks noChangeArrowheads="1"/>
          </p:cNvSpPr>
          <p:nvPr/>
        </p:nvSpPr>
        <p:spPr bwMode="auto">
          <a:xfrm>
            <a:off x="6553200" y="4927600"/>
            <a:ext cx="2438400" cy="162560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4000"/>
              <a:t>Accurate</a:t>
            </a:r>
          </a:p>
          <a:p>
            <a:pPr>
              <a:spcBef>
                <a:spcPct val="50000"/>
              </a:spcBef>
            </a:pPr>
            <a:r>
              <a:rPr lang="en-US" sz="4000"/>
              <a:t>Precise</a:t>
            </a:r>
          </a:p>
        </p:txBody>
      </p:sp>
    </p:spTree>
    <p:extLst>
      <p:ext uri="{BB962C8B-B14F-4D97-AF65-F5344CB8AC3E}">
        <p14:creationId xmlns="" xmlns:p14="http://schemas.microsoft.com/office/powerpoint/2010/main" val="601329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80"/>
                                        </p:tgtEl>
                                        <p:attrNameLst>
                                          <p:attrName>style.visibility</p:attrName>
                                        </p:attrNameLst>
                                      </p:cBhvr>
                                      <p:to>
                                        <p:strVal val="visible"/>
                                      </p:to>
                                    </p:set>
                                    <p:anim calcmode="lin" valueType="num">
                                      <p:cBhvr additive="base">
                                        <p:cTn id="7" dur="500" fill="hold"/>
                                        <p:tgtEl>
                                          <p:spTgt spid="58380"/>
                                        </p:tgtEl>
                                        <p:attrNameLst>
                                          <p:attrName>ppt_x</p:attrName>
                                        </p:attrNameLst>
                                      </p:cBhvr>
                                      <p:tavLst>
                                        <p:tav tm="0">
                                          <p:val>
                                            <p:strVal val="#ppt_x"/>
                                          </p:val>
                                        </p:tav>
                                        <p:tav tm="100000">
                                          <p:val>
                                            <p:strVal val="#ppt_x"/>
                                          </p:val>
                                        </p:tav>
                                      </p:tavLst>
                                    </p:anim>
                                    <p:anim calcmode="lin" valueType="num">
                                      <p:cBhvr additive="base">
                                        <p:cTn id="8" dur="500" fill="hold"/>
                                        <p:tgtEl>
                                          <p:spTgt spid="5838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9"/>
                                        </p:tgtEl>
                                        <p:attrNameLst>
                                          <p:attrName>style.visibility</p:attrName>
                                        </p:attrNameLst>
                                      </p:cBhvr>
                                      <p:to>
                                        <p:strVal val="visible"/>
                                      </p:to>
                                    </p:set>
                                    <p:anim calcmode="lin" valueType="num">
                                      <p:cBhvr additive="base">
                                        <p:cTn id="13" dur="500" fill="hold"/>
                                        <p:tgtEl>
                                          <p:spTgt spid="58379"/>
                                        </p:tgtEl>
                                        <p:attrNameLst>
                                          <p:attrName>ppt_x</p:attrName>
                                        </p:attrNameLst>
                                      </p:cBhvr>
                                      <p:tavLst>
                                        <p:tav tm="0">
                                          <p:val>
                                            <p:strVal val="#ppt_x"/>
                                          </p:val>
                                        </p:tav>
                                        <p:tav tm="100000">
                                          <p:val>
                                            <p:strVal val="#ppt_x"/>
                                          </p:val>
                                        </p:tav>
                                      </p:tavLst>
                                    </p:anim>
                                    <p:anim calcmode="lin" valueType="num">
                                      <p:cBhvr additive="base">
                                        <p:cTn id="14" dur="500" fill="hold"/>
                                        <p:tgtEl>
                                          <p:spTgt spid="5837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7"/>
                                        </p:tgtEl>
                                        <p:attrNameLst>
                                          <p:attrName>style.visibility</p:attrName>
                                        </p:attrNameLst>
                                      </p:cBhvr>
                                      <p:to>
                                        <p:strVal val="visible"/>
                                      </p:to>
                                    </p:set>
                                    <p:anim calcmode="lin" valueType="num">
                                      <p:cBhvr additive="base">
                                        <p:cTn id="19" dur="500" fill="hold"/>
                                        <p:tgtEl>
                                          <p:spTgt spid="58377"/>
                                        </p:tgtEl>
                                        <p:attrNameLst>
                                          <p:attrName>ppt_x</p:attrName>
                                        </p:attrNameLst>
                                      </p:cBhvr>
                                      <p:tavLst>
                                        <p:tav tm="0">
                                          <p:val>
                                            <p:strVal val="#ppt_x"/>
                                          </p:val>
                                        </p:tav>
                                        <p:tav tm="100000">
                                          <p:val>
                                            <p:strVal val="#ppt_x"/>
                                          </p:val>
                                        </p:tav>
                                      </p:tavLst>
                                    </p:anim>
                                    <p:anim calcmode="lin" valueType="num">
                                      <p:cBhvr additive="base">
                                        <p:cTn id="20" dur="500" fill="hold"/>
                                        <p:tgtEl>
                                          <p:spTgt spid="583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animBg="1"/>
      <p:bldP spid="58379" grpId="0" animBg="1"/>
      <p:bldP spid="583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altLang="zh-CN" dirty="0" smtClean="0"/>
              <a:t>Key Terms</a:t>
            </a:r>
          </a:p>
          <a:p>
            <a:pPr marL="457200" indent="-457200">
              <a:buAutoNum type="arabicParenR"/>
            </a:pPr>
            <a:r>
              <a:rPr lang="en-US" altLang="zh-CN" dirty="0" smtClean="0"/>
              <a:t>SI System of Measures</a:t>
            </a:r>
          </a:p>
          <a:p>
            <a:pPr marL="457200" indent="-457200">
              <a:buAutoNum type="arabicParenR"/>
            </a:pPr>
            <a:r>
              <a:rPr lang="en-US" altLang="zh-CN" dirty="0" smtClean="0"/>
              <a:t>Imperial Units</a:t>
            </a:r>
          </a:p>
          <a:p>
            <a:pPr marL="457200" indent="-457200">
              <a:buAutoNum type="arabicParenR"/>
            </a:pPr>
            <a:r>
              <a:rPr lang="en-US" altLang="zh-CN" dirty="0" smtClean="0"/>
              <a:t>Referent</a:t>
            </a:r>
          </a:p>
          <a:p>
            <a:pPr marL="457200" indent="-457200">
              <a:buAutoNum type="arabicParenR"/>
            </a:pPr>
            <a:r>
              <a:rPr lang="en-US" altLang="zh-CN" dirty="0" smtClean="0"/>
              <a:t>Unit Analysis</a:t>
            </a:r>
          </a:p>
          <a:p>
            <a:pPr marL="457200" indent="-457200">
              <a:buAutoNum type="arabicParenR"/>
            </a:pPr>
            <a:endParaRPr lang="zh-CN" altLang="en-US" dirty="0"/>
          </a:p>
        </p:txBody>
      </p:sp>
      <p:sp>
        <p:nvSpPr>
          <p:cNvPr id="3" name="Title 2"/>
          <p:cNvSpPr>
            <a:spLocks noGrp="1"/>
          </p:cNvSpPr>
          <p:nvPr>
            <p:ph type="title"/>
          </p:nvPr>
        </p:nvSpPr>
        <p:spPr/>
        <p:txBody>
          <a:bodyPr/>
          <a:lstStyle/>
          <a:p>
            <a:r>
              <a:rPr lang="en-US" sz="3600" b="1" dirty="0" smtClean="0"/>
              <a:t>1.1  Imperial Measures of Length</a:t>
            </a:r>
            <a:endParaRPr lang="en-US" sz="3600" b="1" dirty="0"/>
          </a:p>
        </p:txBody>
      </p:sp>
    </p:spTree>
    <p:extLst>
      <p:ext uri="{BB962C8B-B14F-4D97-AF65-F5344CB8AC3E}">
        <p14:creationId xmlns="" xmlns:p14="http://schemas.microsoft.com/office/powerpoint/2010/main" val="13435925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More About Metric System</a:t>
            </a:r>
            <a:endParaRPr lang="en-US" sz="4000" dirty="0"/>
          </a:p>
        </p:txBody>
      </p:sp>
    </p:spTree>
    <p:extLst>
      <p:ext uri="{BB962C8B-B14F-4D97-AF65-F5344CB8AC3E}">
        <p14:creationId xmlns="" xmlns:p14="http://schemas.microsoft.com/office/powerpoint/2010/main" val="29595690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276600" y="609600"/>
            <a:ext cx="290335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dirty="0">
                <a:solidFill>
                  <a:schemeClr val="accent1"/>
                </a:solidFill>
                <a:latin typeface="Franklin Gothic Demi Cond" charset="0"/>
                <a:ea typeface="宋体" charset="0"/>
                <a:cs typeface="宋体" charset="0"/>
              </a:rPr>
              <a:t>DID YOU KNOW</a:t>
            </a:r>
          </a:p>
        </p:txBody>
      </p:sp>
      <p:sp>
        <p:nvSpPr>
          <p:cNvPr id="3075" name="Text Box 3"/>
          <p:cNvSpPr txBox="1">
            <a:spLocks noChangeArrowheads="1"/>
          </p:cNvSpPr>
          <p:nvPr/>
        </p:nvSpPr>
        <p:spPr bwMode="auto">
          <a:xfrm>
            <a:off x="898525" y="1641475"/>
            <a:ext cx="3673475" cy="3970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dirty="0">
                <a:solidFill>
                  <a:srgbClr val="FF0000"/>
                </a:solidFill>
                <a:ea typeface="宋体" charset="0"/>
                <a:cs typeface="宋体" charset="0"/>
              </a:rPr>
              <a:t>It’s a metric </a:t>
            </a:r>
            <a:r>
              <a:rPr lang="en-US" altLang="zh-CN" dirty="0" smtClean="0">
                <a:solidFill>
                  <a:srgbClr val="FF0000"/>
                </a:solidFill>
                <a:ea typeface="宋体" charset="0"/>
                <a:cs typeface="宋体" charset="0"/>
              </a:rPr>
              <a:t>world!</a:t>
            </a:r>
            <a:endParaRPr lang="en-US" altLang="zh-CN" dirty="0">
              <a:solidFill>
                <a:srgbClr val="FF0000"/>
              </a:solidFill>
              <a:ea typeface="宋体" charset="0"/>
              <a:cs typeface="宋体" charset="0"/>
            </a:endParaRPr>
          </a:p>
          <a:p>
            <a:endParaRPr lang="en-US" altLang="zh-CN" sz="1400" dirty="0">
              <a:ea typeface="宋体" charset="0"/>
              <a:cs typeface="宋体" charset="0"/>
            </a:endParaRPr>
          </a:p>
          <a:p>
            <a:pPr algn="r"/>
            <a:r>
              <a:rPr lang="en-US" altLang="zh-CN" sz="2000" dirty="0">
                <a:ea typeface="宋体" charset="0"/>
                <a:cs typeface="宋体" charset="0"/>
              </a:rPr>
              <a:t>The </a:t>
            </a:r>
            <a:r>
              <a:rPr lang="en-US" altLang="zh-CN" sz="2000" dirty="0" smtClean="0">
                <a:ea typeface="宋体" charset="0"/>
                <a:cs typeface="宋体" charset="0"/>
              </a:rPr>
              <a:t>United States </a:t>
            </a:r>
            <a:r>
              <a:rPr lang="en-US" altLang="zh-CN" sz="2000" dirty="0">
                <a:ea typeface="宋体" charset="0"/>
                <a:cs typeface="宋体" charset="0"/>
              </a:rPr>
              <a:t>is the only western country not presently using the metric system as its primary system of measurement. The only other countries in the world not using metric system as their primary system of measurement are Yemen, Brunei, and a few small islands; see </a:t>
            </a:r>
            <a:r>
              <a:rPr lang="en-US" altLang="zh-CN" sz="2000" dirty="0" smtClean="0">
                <a:ea typeface="宋体" charset="0"/>
                <a:cs typeface="宋体" charset="0"/>
              </a:rPr>
              <a:t>Fig</a:t>
            </a:r>
            <a:r>
              <a:rPr lang="en-US" altLang="zh-CN" sz="2000" dirty="0">
                <a:ea typeface="宋体" charset="0"/>
                <a:cs typeface="宋体" charset="0"/>
              </a:rPr>
              <a:t>. 8.15.</a:t>
            </a:r>
          </a:p>
        </p:txBody>
      </p:sp>
      <p:pic>
        <p:nvPicPr>
          <p:cNvPr id="3076" name="Picture 4" descr="3countrie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24400" y="2209800"/>
            <a:ext cx="3962400" cy="26876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861741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276600" y="609600"/>
            <a:ext cx="290335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dirty="0">
                <a:solidFill>
                  <a:schemeClr val="accent1"/>
                </a:solidFill>
                <a:latin typeface="Franklin Gothic Demi Cond" charset="0"/>
                <a:ea typeface="宋体" charset="0"/>
                <a:cs typeface="宋体" charset="0"/>
              </a:rPr>
              <a:t>DID YOU KNOW</a:t>
            </a:r>
          </a:p>
        </p:txBody>
      </p:sp>
      <p:sp>
        <p:nvSpPr>
          <p:cNvPr id="14339" name="Text Box 3"/>
          <p:cNvSpPr txBox="1">
            <a:spLocks noChangeArrowheads="1"/>
          </p:cNvSpPr>
          <p:nvPr/>
        </p:nvSpPr>
        <p:spPr bwMode="auto">
          <a:xfrm>
            <a:off x="552195" y="1447800"/>
            <a:ext cx="7993019" cy="45243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altLang="zh-CN" sz="2400" dirty="0">
                <a:ea typeface="宋体" charset="0"/>
                <a:cs typeface="宋体" charset="0"/>
              </a:rPr>
              <a:t>In 1906, there was a major effort to convert to the metric system in the United States, but it was opposed by big business and the attempt failed.</a:t>
            </a:r>
          </a:p>
          <a:p>
            <a:pPr algn="ctr"/>
            <a:endParaRPr lang="en-US" altLang="zh-CN" sz="2400" dirty="0">
              <a:ea typeface="宋体" charset="0"/>
              <a:cs typeface="宋体" charset="0"/>
            </a:endParaRPr>
          </a:p>
          <a:p>
            <a:pPr algn="ctr"/>
            <a:r>
              <a:rPr lang="en-US" altLang="zh-CN" sz="2400" dirty="0">
                <a:ea typeface="宋体" charset="0"/>
                <a:cs typeface="宋体" charset="0"/>
              </a:rPr>
              <a:t>The Trade Act of 1988 and other legislation declare the metric system the preferred system of weights and measures of the U.S. trade and commerce, call for the federal government to adopt metric specifications, and mandate the Commerce Department to oversee the program. The conversion is currently under way; however, the metric system has not become the system of choice for most Americans’ daily use.</a:t>
            </a:r>
          </a:p>
        </p:txBody>
      </p:sp>
    </p:spTree>
    <p:extLst>
      <p:ext uri="{BB962C8B-B14F-4D97-AF65-F5344CB8AC3E}">
        <p14:creationId xmlns="" xmlns:p14="http://schemas.microsoft.com/office/powerpoint/2010/main" val="31052750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276600" y="609600"/>
            <a:ext cx="290335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dirty="0">
                <a:solidFill>
                  <a:srgbClr val="873624"/>
                </a:solidFill>
                <a:latin typeface="Franklin Gothic Demi Cond" charset="0"/>
                <a:ea typeface="宋体" charset="0"/>
                <a:cs typeface="宋体" charset="0"/>
              </a:rPr>
              <a:t>DID YOU KNOW</a:t>
            </a:r>
          </a:p>
        </p:txBody>
      </p:sp>
      <p:sp>
        <p:nvSpPr>
          <p:cNvPr id="4099" name="Text Box 3"/>
          <p:cNvSpPr txBox="1">
            <a:spLocks noChangeArrowheads="1"/>
          </p:cNvSpPr>
          <p:nvPr/>
        </p:nvSpPr>
        <p:spPr bwMode="auto">
          <a:xfrm>
            <a:off x="455561" y="1219200"/>
            <a:ext cx="4268839" cy="52014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zh-CN" dirty="0">
                <a:solidFill>
                  <a:srgbClr val="FF0000"/>
                </a:solidFill>
                <a:ea typeface="宋体" charset="0"/>
                <a:cs typeface="宋体" charset="0"/>
              </a:rPr>
              <a:t>Lost in </a:t>
            </a:r>
            <a:r>
              <a:rPr lang="en-US" altLang="zh-CN" dirty="0" smtClean="0">
                <a:solidFill>
                  <a:srgbClr val="FF0000"/>
                </a:solidFill>
                <a:ea typeface="宋体" charset="0"/>
                <a:cs typeface="宋体" charset="0"/>
              </a:rPr>
              <a:t>space!</a:t>
            </a:r>
            <a:endParaRPr lang="en-US" altLang="zh-CN" dirty="0">
              <a:solidFill>
                <a:srgbClr val="FF0000"/>
              </a:solidFill>
              <a:ea typeface="宋体" charset="0"/>
              <a:cs typeface="宋体" charset="0"/>
            </a:endParaRPr>
          </a:p>
          <a:p>
            <a:endParaRPr lang="en-US" altLang="zh-CN" sz="1400" dirty="0">
              <a:ea typeface="宋体" charset="0"/>
              <a:cs typeface="宋体" charset="0"/>
            </a:endParaRPr>
          </a:p>
          <a:p>
            <a:r>
              <a:rPr lang="en-US" altLang="zh-CN" sz="2000" dirty="0">
                <a:ea typeface="宋体" charset="0"/>
                <a:cs typeface="宋体" charset="0"/>
              </a:rPr>
              <a:t>In September 1999, the United States lost the </a:t>
            </a:r>
            <a:r>
              <a:rPr lang="en-US" altLang="zh-CN" sz="2000" i="1" dirty="0">
                <a:ea typeface="宋体" charset="0"/>
                <a:cs typeface="宋体" charset="0"/>
              </a:rPr>
              <a:t>Mars Climate Orbiter</a:t>
            </a:r>
            <a:r>
              <a:rPr lang="en-US" altLang="zh-CN" sz="2000" b="1" i="1" dirty="0">
                <a:ea typeface="宋体" charset="0"/>
                <a:cs typeface="宋体" charset="0"/>
              </a:rPr>
              <a:t> </a:t>
            </a:r>
            <a:r>
              <a:rPr lang="en-US" altLang="zh-CN" sz="2000" dirty="0">
                <a:ea typeface="宋体" charset="0"/>
                <a:cs typeface="宋体" charset="0"/>
              </a:rPr>
              <a:t>as it approached Mars. The loss of the $125 million spacecraft was due to scientists confusing English units and metric units.</a:t>
            </a:r>
          </a:p>
          <a:p>
            <a:endParaRPr lang="en-US" altLang="zh-CN" sz="2000" dirty="0">
              <a:ea typeface="宋体" charset="0"/>
              <a:cs typeface="宋体" charset="0"/>
            </a:endParaRPr>
          </a:p>
          <a:p>
            <a:r>
              <a:rPr lang="en-US" altLang="zh-CN" sz="2000" dirty="0">
                <a:ea typeface="宋体" charset="0"/>
                <a:cs typeface="宋体" charset="0"/>
              </a:rPr>
              <a:t>Two spacecraft teams, one at NASA’s Jet Propulsion Lab (JPL) in Pasadena, CA, and the other at a Lockheed Martin facility in Colorado, where the spacecraft was built, were unknowingly exchanging some vital information in different units.</a:t>
            </a:r>
            <a:endParaRPr lang="en-US" altLang="zh-CN" sz="2000" b="1" i="1" dirty="0">
              <a:ea typeface="宋体" charset="0"/>
              <a:cs typeface="宋体" charset="0"/>
            </a:endParaRPr>
          </a:p>
        </p:txBody>
      </p:sp>
      <p:pic>
        <p:nvPicPr>
          <p:cNvPr id="4102" name="Picture 6" descr="cn982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29200" y="1447800"/>
            <a:ext cx="3446463" cy="4362450"/>
          </a:xfrm>
          <a:prstGeom prst="rect">
            <a:avLst/>
          </a:prstGeom>
          <a:noFill/>
          <a:extLst>
            <a:ext uri="{909E8E84-426E-40dd-AFC4-6F175D3DCCD1}">
              <a14:hiddenFill xmlns="" xmlns:a14="http://schemas.microsoft.com/office/drawing/2010/main">
                <a:solidFill>
                  <a:srgbClr val="FFFFFF"/>
                </a:solidFill>
              </a14:hiddenFill>
            </a:ext>
          </a:extLst>
        </p:spPr>
      </p:pic>
      <p:sp>
        <p:nvSpPr>
          <p:cNvPr id="4103" name="Text Box 7"/>
          <p:cNvSpPr txBox="1">
            <a:spLocks noChangeArrowheads="1"/>
          </p:cNvSpPr>
          <p:nvPr/>
        </p:nvSpPr>
        <p:spPr bwMode="auto">
          <a:xfrm>
            <a:off x="5029200" y="5943600"/>
            <a:ext cx="36925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000" i="1">
                <a:ea typeface="宋体" charset="0"/>
                <a:cs typeface="宋体" charset="0"/>
              </a:rPr>
              <a:t>The missing Mars Climate Orbiter</a:t>
            </a:r>
          </a:p>
        </p:txBody>
      </p:sp>
    </p:spTree>
    <p:extLst>
      <p:ext uri="{BB962C8B-B14F-4D97-AF65-F5344CB8AC3E}">
        <p14:creationId xmlns="" xmlns:p14="http://schemas.microsoft.com/office/powerpoint/2010/main" val="2119683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up)">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wipe(up)">
                                      <p:cBhvr>
                                        <p:cTn id="12" dur="500"/>
                                        <p:tgtEl>
                                          <p:spTgt spid="40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animEffect transition="in" filter="wipe(up)">
                                      <p:cBhvr>
                                        <p:cTn id="17"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276600" y="609600"/>
            <a:ext cx="290335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dirty="0">
                <a:solidFill>
                  <a:schemeClr val="accent1"/>
                </a:solidFill>
                <a:latin typeface="Franklin Gothic Demi Cond" charset="0"/>
                <a:ea typeface="宋体" charset="0"/>
                <a:cs typeface="宋体" charset="0"/>
              </a:rPr>
              <a:t>DID YOU KNOW</a:t>
            </a:r>
          </a:p>
        </p:txBody>
      </p:sp>
      <p:sp>
        <p:nvSpPr>
          <p:cNvPr id="5123" name="Text Box 3"/>
          <p:cNvSpPr txBox="1">
            <a:spLocks noChangeArrowheads="1"/>
          </p:cNvSpPr>
          <p:nvPr/>
        </p:nvSpPr>
        <p:spPr bwMode="auto">
          <a:xfrm>
            <a:off x="914400" y="1219200"/>
            <a:ext cx="4114800" cy="550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dirty="0">
                <a:solidFill>
                  <a:srgbClr val="FF0000"/>
                </a:solidFill>
                <a:ea typeface="宋体" charset="0"/>
                <a:cs typeface="宋体" charset="0"/>
              </a:rPr>
              <a:t>Lost in </a:t>
            </a:r>
            <a:r>
              <a:rPr lang="en-US" altLang="zh-CN" dirty="0" smtClean="0">
                <a:solidFill>
                  <a:srgbClr val="FF0000"/>
                </a:solidFill>
                <a:ea typeface="宋体" charset="0"/>
                <a:cs typeface="宋体" charset="0"/>
              </a:rPr>
              <a:t>space!</a:t>
            </a:r>
          </a:p>
          <a:p>
            <a:endParaRPr lang="en-US" altLang="zh-CN" sz="1400" dirty="0">
              <a:ea typeface="宋体" charset="0"/>
              <a:cs typeface="宋体" charset="0"/>
            </a:endParaRPr>
          </a:p>
          <a:p>
            <a:r>
              <a:rPr lang="en-US" altLang="zh-CN" sz="2000" dirty="0">
                <a:ea typeface="宋体" charset="0"/>
                <a:cs typeface="宋体" charset="0"/>
              </a:rPr>
              <a:t>The spacecraft team in</a:t>
            </a:r>
            <a:r>
              <a:rPr lang="en-US" altLang="zh-CN" sz="2000" b="1" i="1" dirty="0">
                <a:ea typeface="宋体" charset="0"/>
                <a:cs typeface="宋体" charset="0"/>
              </a:rPr>
              <a:t> </a:t>
            </a:r>
            <a:r>
              <a:rPr lang="en-US" altLang="zh-CN" sz="2000" dirty="0">
                <a:ea typeface="宋体" charset="0"/>
                <a:cs typeface="宋体" charset="0"/>
              </a:rPr>
              <a:t>Colorado</a:t>
            </a:r>
            <a:r>
              <a:rPr lang="en-US" altLang="zh-CN" sz="2000" b="1" i="1" dirty="0">
                <a:ea typeface="宋体" charset="0"/>
                <a:cs typeface="宋体" charset="0"/>
              </a:rPr>
              <a:t> </a:t>
            </a:r>
            <a:r>
              <a:rPr lang="en-US" altLang="zh-CN" sz="2000" dirty="0">
                <a:ea typeface="宋体" charset="0"/>
                <a:cs typeface="宋体" charset="0"/>
              </a:rPr>
              <a:t>used English units of </a:t>
            </a:r>
            <a:r>
              <a:rPr lang="en-US" altLang="zh-CN" sz="2000" i="1" dirty="0">
                <a:ea typeface="宋体" charset="0"/>
                <a:cs typeface="宋体" charset="0"/>
              </a:rPr>
              <a:t>pounds</a:t>
            </a:r>
            <a:r>
              <a:rPr lang="en-US" altLang="zh-CN" sz="2000" dirty="0">
                <a:ea typeface="宋体" charset="0"/>
                <a:cs typeface="宋体" charset="0"/>
              </a:rPr>
              <a:t> of force to describe small forces needed to adjust the spacecraft’s orbit. The data was shipped via computer, </a:t>
            </a:r>
            <a:r>
              <a:rPr lang="en-US" altLang="zh-CN" sz="2000" dirty="0">
                <a:solidFill>
                  <a:srgbClr val="FF00FF"/>
                </a:solidFill>
                <a:ea typeface="宋体" charset="0"/>
                <a:cs typeface="宋体" charset="0"/>
              </a:rPr>
              <a:t>without </a:t>
            </a:r>
            <a:r>
              <a:rPr lang="en-US" altLang="zh-CN" sz="2000" dirty="0">
                <a:ea typeface="宋体" charset="0"/>
                <a:cs typeface="宋体" charset="0"/>
              </a:rPr>
              <a:t>units, to the JPL, where the navigation team was expecting the to receive the data in metric measure.</a:t>
            </a:r>
          </a:p>
          <a:p>
            <a:r>
              <a:rPr lang="en-US" altLang="zh-CN" sz="2000" dirty="0">
                <a:ea typeface="宋体" charset="0"/>
                <a:cs typeface="宋体" charset="0"/>
              </a:rPr>
              <a:t>The mix-up in units led to the JPL scientists giving the spacecraft’s computer wrong information, which threw the spacecraft off course. This in turn led to the spacecraft entering the Martian Atmosphere, where it burned up.</a:t>
            </a:r>
            <a:endParaRPr lang="en-US" altLang="zh-CN" sz="2000" b="1" i="1" dirty="0">
              <a:solidFill>
                <a:srgbClr val="FF00FF"/>
              </a:solidFill>
              <a:ea typeface="宋体" charset="0"/>
              <a:cs typeface="宋体" charset="0"/>
            </a:endParaRPr>
          </a:p>
        </p:txBody>
      </p:sp>
      <p:pic>
        <p:nvPicPr>
          <p:cNvPr id="5125" name="Picture 5" descr="cn982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29200" y="1447800"/>
            <a:ext cx="3446463" cy="4362450"/>
          </a:xfrm>
          <a:prstGeom prst="rect">
            <a:avLst/>
          </a:prstGeom>
          <a:noFill/>
          <a:extLst>
            <a:ext uri="{909E8E84-426E-40dd-AFC4-6F175D3DCCD1}">
              <a14:hiddenFill xmlns="" xmlns:a14="http://schemas.microsoft.com/office/drawing/2010/main">
                <a:solidFill>
                  <a:srgbClr val="FFFFFF"/>
                </a:solidFill>
              </a14:hiddenFill>
            </a:ext>
          </a:extLst>
        </p:spPr>
      </p:pic>
      <p:sp>
        <p:nvSpPr>
          <p:cNvPr id="5126" name="Text Box 6"/>
          <p:cNvSpPr txBox="1">
            <a:spLocks noChangeArrowheads="1"/>
          </p:cNvSpPr>
          <p:nvPr/>
        </p:nvSpPr>
        <p:spPr bwMode="auto">
          <a:xfrm>
            <a:off x="5029200" y="5943600"/>
            <a:ext cx="36925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000" i="1">
                <a:ea typeface="宋体" charset="0"/>
                <a:cs typeface="宋体" charset="0"/>
              </a:rPr>
              <a:t>The missing Mars Climate Orbiter</a:t>
            </a:r>
          </a:p>
        </p:txBody>
      </p:sp>
    </p:spTree>
    <p:extLst>
      <p:ext uri="{BB962C8B-B14F-4D97-AF65-F5344CB8AC3E}">
        <p14:creationId xmlns="" xmlns:p14="http://schemas.microsoft.com/office/powerpoint/2010/main" val="2732569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up)">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wipe(up)">
                                      <p:cBhvr>
                                        <p:cTn id="12" dur="500"/>
                                        <p:tgtEl>
                                          <p:spTgt spid="51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wipe(up)">
                                      <p:cBhvr>
                                        <p:cTn id="17"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276600" y="609600"/>
            <a:ext cx="290335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dirty="0">
                <a:solidFill>
                  <a:srgbClr val="873624"/>
                </a:solidFill>
                <a:latin typeface="Franklin Gothic Demi Cond" charset="0"/>
                <a:ea typeface="宋体" charset="0"/>
                <a:cs typeface="宋体" charset="0"/>
              </a:rPr>
              <a:t>DID YOU KNOW</a:t>
            </a:r>
          </a:p>
        </p:txBody>
      </p:sp>
      <p:sp>
        <p:nvSpPr>
          <p:cNvPr id="17411" name="Text Box 3"/>
          <p:cNvSpPr txBox="1">
            <a:spLocks noChangeArrowheads="1"/>
          </p:cNvSpPr>
          <p:nvPr/>
        </p:nvSpPr>
        <p:spPr bwMode="auto">
          <a:xfrm>
            <a:off x="914400" y="1371600"/>
            <a:ext cx="6019800" cy="2344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solidFill>
                  <a:srgbClr val="FA4302"/>
                </a:solidFill>
                <a:ea typeface="宋体" charset="0"/>
                <a:cs typeface="宋体" charset="0"/>
              </a:rPr>
              <a:t>Lost in space</a:t>
            </a:r>
          </a:p>
          <a:p>
            <a:r>
              <a:rPr lang="en-US" altLang="zh-CN">
                <a:ea typeface="宋体" charset="0"/>
                <a:cs typeface="宋体" charset="0"/>
              </a:rPr>
              <a:t> </a:t>
            </a:r>
          </a:p>
          <a:p>
            <a:r>
              <a:rPr lang="en-US" altLang="zh-CN">
                <a:ea typeface="宋体" charset="0"/>
                <a:cs typeface="宋体" charset="0"/>
              </a:rPr>
              <a:t>On Jan. 3, 1999, NASA launched the $165 million Mars Polar Lander. All radio contact was lost Dec. 3 as the spacecraft approached the red planet. </a:t>
            </a:r>
          </a:p>
        </p:txBody>
      </p:sp>
      <p:pic>
        <p:nvPicPr>
          <p:cNvPr id="17413" name="Picture 5" descr="Mars-orbiter-luanch"/>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34200" y="1600200"/>
            <a:ext cx="1543050" cy="2143125"/>
          </a:xfrm>
          <a:prstGeom prst="rect">
            <a:avLst/>
          </a:prstGeom>
          <a:noFill/>
          <a:extLst>
            <a:ext uri="{909E8E84-426E-40dd-AFC4-6F175D3DCCD1}">
              <a14:hiddenFill xmlns="" xmlns:a14="http://schemas.microsoft.com/office/drawing/2010/main">
                <a:solidFill>
                  <a:srgbClr val="FFFFFF"/>
                </a:solidFill>
              </a14:hiddenFill>
            </a:ext>
          </a:extLst>
        </p:spPr>
      </p:pic>
      <p:sp>
        <p:nvSpPr>
          <p:cNvPr id="17414" name="Text Box 6"/>
          <p:cNvSpPr txBox="1">
            <a:spLocks noChangeArrowheads="1"/>
          </p:cNvSpPr>
          <p:nvPr/>
        </p:nvSpPr>
        <p:spPr bwMode="auto">
          <a:xfrm>
            <a:off x="914400" y="4280469"/>
            <a:ext cx="7543800"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r>
              <a:rPr lang="en-US" altLang="zh-CN" sz="2400" dirty="0">
                <a:ea typeface="宋体" charset="0"/>
                <a:cs typeface="宋体" charset="0"/>
              </a:rPr>
              <a:t>A NASA team that investigated the loss of the Mars Polar Lander concluded a rocket engine shut off prematurely (due to programming error) during landing, leaving the spacecraft to plummet about 130 feet to almost certain destruction on the Martian surface. </a:t>
            </a:r>
          </a:p>
        </p:txBody>
      </p:sp>
    </p:spTree>
    <p:extLst>
      <p:ext uri="{BB962C8B-B14F-4D97-AF65-F5344CB8AC3E}">
        <p14:creationId xmlns="" xmlns:p14="http://schemas.microsoft.com/office/powerpoint/2010/main" val="3535867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260725" y="416431"/>
            <a:ext cx="1921169"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4000" dirty="0">
                <a:solidFill>
                  <a:srgbClr val="873624"/>
                </a:solidFill>
                <a:latin typeface="Arial Rounded MT Bold" charset="0"/>
                <a:ea typeface="宋体" charset="0"/>
                <a:cs typeface="宋体" charset="0"/>
              </a:rPr>
              <a:t>Length</a:t>
            </a:r>
          </a:p>
        </p:txBody>
      </p:sp>
      <p:sp>
        <p:nvSpPr>
          <p:cNvPr id="6147" name="Text Box 3"/>
          <p:cNvSpPr txBox="1">
            <a:spLocks noChangeArrowheads="1"/>
          </p:cNvSpPr>
          <p:nvPr/>
        </p:nvSpPr>
        <p:spPr bwMode="auto">
          <a:xfrm>
            <a:off x="990600" y="1219200"/>
            <a:ext cx="2622550" cy="2647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ea typeface="宋体" charset="0"/>
                <a:cs typeface="宋体" charset="0"/>
              </a:rPr>
              <a:t>American standard</a:t>
            </a:r>
          </a:p>
          <a:p>
            <a:endParaRPr lang="en-US" altLang="zh-CN">
              <a:ea typeface="宋体" charset="0"/>
              <a:cs typeface="宋体" charset="0"/>
            </a:endParaRPr>
          </a:p>
          <a:p>
            <a:r>
              <a:rPr lang="en-US" altLang="zh-CN">
                <a:ea typeface="宋体" charset="0"/>
                <a:cs typeface="宋体" charset="0"/>
              </a:rPr>
              <a:t>1 mile = 1760 yards</a:t>
            </a:r>
          </a:p>
          <a:p>
            <a:r>
              <a:rPr lang="en-US" altLang="zh-CN">
                <a:ea typeface="宋体" charset="0"/>
                <a:cs typeface="宋体" charset="0"/>
              </a:rPr>
              <a:t>           = (5280 feet)</a:t>
            </a:r>
          </a:p>
          <a:p>
            <a:r>
              <a:rPr lang="en-US" altLang="zh-CN">
                <a:ea typeface="宋体" charset="0"/>
                <a:cs typeface="宋体" charset="0"/>
              </a:rPr>
              <a:t>1 yard = 3 feet</a:t>
            </a:r>
          </a:p>
          <a:p>
            <a:r>
              <a:rPr lang="en-US" altLang="zh-CN">
                <a:ea typeface="宋体" charset="0"/>
                <a:cs typeface="宋体" charset="0"/>
              </a:rPr>
              <a:t>1 foot = 12 inches</a:t>
            </a:r>
          </a:p>
          <a:p>
            <a:r>
              <a:rPr lang="en-US" altLang="zh-CN">
                <a:ea typeface="宋体" charset="0"/>
                <a:cs typeface="宋体" charset="0"/>
              </a:rPr>
              <a:t>1 mil = </a:t>
            </a:r>
            <a:r>
              <a:rPr lang="en-US" altLang="zh-CN" sz="2800" baseline="20000">
                <a:ea typeface="宋体" charset="0"/>
                <a:cs typeface="宋体" charset="0"/>
              </a:rPr>
              <a:t>1</a:t>
            </a:r>
            <a:r>
              <a:rPr lang="en-US" altLang="zh-CN">
                <a:ea typeface="宋体" charset="0"/>
                <a:cs typeface="宋体" charset="0"/>
              </a:rPr>
              <a:t>/</a:t>
            </a:r>
            <a:r>
              <a:rPr lang="en-US" altLang="zh-CN" sz="2800" baseline="-10000">
                <a:ea typeface="宋体" charset="0"/>
                <a:cs typeface="宋体" charset="0"/>
              </a:rPr>
              <a:t>1,000</a:t>
            </a:r>
            <a:r>
              <a:rPr lang="en-US" altLang="zh-CN">
                <a:ea typeface="宋体" charset="0"/>
                <a:cs typeface="宋体" charset="0"/>
              </a:rPr>
              <a:t> inch</a:t>
            </a:r>
          </a:p>
        </p:txBody>
      </p:sp>
      <p:sp>
        <p:nvSpPr>
          <p:cNvPr id="6148" name="Text Box 4"/>
          <p:cNvSpPr txBox="1">
            <a:spLocks noChangeArrowheads="1"/>
          </p:cNvSpPr>
          <p:nvPr/>
        </p:nvSpPr>
        <p:spPr bwMode="auto">
          <a:xfrm>
            <a:off x="4724400" y="1219200"/>
            <a:ext cx="3906838" cy="2647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ea typeface="宋体" charset="0"/>
                <a:cs typeface="宋体" charset="0"/>
              </a:rPr>
              <a:t>Metric standard</a:t>
            </a:r>
          </a:p>
          <a:p>
            <a:endParaRPr lang="en-US" altLang="zh-CN">
              <a:ea typeface="宋体" charset="0"/>
              <a:cs typeface="宋体" charset="0"/>
            </a:endParaRPr>
          </a:p>
          <a:p>
            <a:r>
              <a:rPr lang="en-US" altLang="zh-CN">
                <a:ea typeface="宋体" charset="0"/>
                <a:cs typeface="宋体" charset="0"/>
              </a:rPr>
              <a:t>1 kilometer = 1000 meters</a:t>
            </a:r>
          </a:p>
          <a:p>
            <a:r>
              <a:rPr lang="en-US" altLang="zh-CN">
                <a:ea typeface="宋体" charset="0"/>
                <a:cs typeface="宋体" charset="0"/>
              </a:rPr>
              <a:t>1 meter = 10 decimeters</a:t>
            </a:r>
          </a:p>
          <a:p>
            <a:r>
              <a:rPr lang="en-US" altLang="zh-CN">
                <a:ea typeface="宋体" charset="0"/>
                <a:cs typeface="宋体" charset="0"/>
              </a:rPr>
              <a:t>1 decimeter = 10 centimeters</a:t>
            </a:r>
          </a:p>
          <a:p>
            <a:r>
              <a:rPr lang="en-US" altLang="zh-CN">
                <a:ea typeface="宋体" charset="0"/>
                <a:cs typeface="宋体" charset="0"/>
              </a:rPr>
              <a:t>(</a:t>
            </a:r>
            <a:r>
              <a:rPr lang="en-US" altLang="zh-CN">
                <a:ea typeface="宋体" charset="0"/>
                <a:cs typeface="宋体" charset="0"/>
                <a:sym typeface="Symbol" charset="0"/>
              </a:rPr>
              <a:t> 1 meter = 100 centimeters)</a:t>
            </a:r>
          </a:p>
          <a:p>
            <a:r>
              <a:rPr lang="en-US" altLang="zh-CN">
                <a:ea typeface="宋体" charset="0"/>
                <a:cs typeface="宋体" charset="0"/>
                <a:sym typeface="Symbol" charset="0"/>
              </a:rPr>
              <a:t>1 centimeter = 10 millimeters</a:t>
            </a:r>
            <a:endParaRPr lang="en-US" altLang="zh-CN">
              <a:ea typeface="宋体" charset="0"/>
              <a:cs typeface="宋体" charset="0"/>
            </a:endParaRPr>
          </a:p>
        </p:txBody>
      </p:sp>
      <p:sp>
        <p:nvSpPr>
          <p:cNvPr id="6149" name="Text Box 5"/>
          <p:cNvSpPr txBox="1">
            <a:spLocks noChangeArrowheads="1"/>
          </p:cNvSpPr>
          <p:nvPr/>
        </p:nvSpPr>
        <p:spPr bwMode="auto">
          <a:xfrm>
            <a:off x="1447800" y="4191000"/>
            <a:ext cx="6627813"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ea typeface="宋体" charset="0"/>
                <a:cs typeface="宋体" charset="0"/>
              </a:rPr>
              <a:t>Conversion:</a:t>
            </a:r>
          </a:p>
          <a:p>
            <a:r>
              <a:rPr lang="en-US" altLang="zh-CN">
                <a:ea typeface="宋体" charset="0"/>
                <a:cs typeface="宋体" charset="0"/>
              </a:rPr>
              <a:t>1 inch is defined to be exactly </a:t>
            </a:r>
            <a:r>
              <a:rPr lang="en-US" altLang="zh-CN">
                <a:solidFill>
                  <a:srgbClr val="FA4302"/>
                </a:solidFill>
                <a:ea typeface="宋体" charset="0"/>
                <a:cs typeface="宋体" charset="0"/>
              </a:rPr>
              <a:t>2.54 cm</a:t>
            </a:r>
            <a:r>
              <a:rPr lang="en-US" altLang="zh-CN">
                <a:ea typeface="宋体" charset="0"/>
                <a:cs typeface="宋体" charset="0"/>
              </a:rPr>
              <a:t> in July, 1959.</a:t>
            </a:r>
          </a:p>
        </p:txBody>
      </p:sp>
      <p:sp>
        <p:nvSpPr>
          <p:cNvPr id="6150" name="Text Box 6"/>
          <p:cNvSpPr txBox="1">
            <a:spLocks noChangeArrowheads="1"/>
          </p:cNvSpPr>
          <p:nvPr/>
        </p:nvSpPr>
        <p:spPr bwMode="auto">
          <a:xfrm>
            <a:off x="1447800" y="5451475"/>
            <a:ext cx="66294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000">
                <a:ea typeface="宋体" charset="0"/>
                <a:cs typeface="宋体" charset="0"/>
              </a:rPr>
              <a:t>(before this, the UK inch measures 2.53998 cm, while the US inch was 2.540005 cm)</a:t>
            </a:r>
          </a:p>
        </p:txBody>
      </p:sp>
    </p:spTree>
    <p:extLst>
      <p:ext uri="{BB962C8B-B14F-4D97-AF65-F5344CB8AC3E}">
        <p14:creationId xmlns="" xmlns:p14="http://schemas.microsoft.com/office/powerpoint/2010/main" val="2016925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wipe(left)">
                                      <p:cBhvr>
                                        <p:cTn id="12" dur="500"/>
                                        <p:tgtEl>
                                          <p:spTgt spid="6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wipe(left)">
                                      <p:cBhvr>
                                        <p:cTn id="17" dur="500"/>
                                        <p:tgtEl>
                                          <p:spTgt spid="61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wipe(left)">
                                      <p:cBhvr>
                                        <p:cTn id="22" dur="500"/>
                                        <p:tgtEl>
                                          <p:spTgt spid="614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wipe(left)">
                                      <p:cBhvr>
                                        <p:cTn id="27" dur="500"/>
                                        <p:tgtEl>
                                          <p:spTgt spid="614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47">
                                            <p:txEl>
                                              <p:pRg st="6" end="6"/>
                                            </p:txEl>
                                          </p:spTgt>
                                        </p:tgtEl>
                                        <p:attrNameLst>
                                          <p:attrName>style.visibility</p:attrName>
                                        </p:attrNameLst>
                                      </p:cBhvr>
                                      <p:to>
                                        <p:strVal val="visible"/>
                                      </p:to>
                                    </p:set>
                                    <p:animEffect transition="in" filter="wipe(left)">
                                      <p:cBhvr>
                                        <p:cTn id="32" dur="500"/>
                                        <p:tgtEl>
                                          <p:spTgt spid="614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48">
                                            <p:txEl>
                                              <p:pRg st="0" end="0"/>
                                            </p:txEl>
                                          </p:spTgt>
                                        </p:tgtEl>
                                        <p:attrNameLst>
                                          <p:attrName>style.visibility</p:attrName>
                                        </p:attrNameLst>
                                      </p:cBhvr>
                                      <p:to>
                                        <p:strVal val="visible"/>
                                      </p:to>
                                    </p:set>
                                    <p:animEffect transition="in" filter="wipe(left)">
                                      <p:cBhvr>
                                        <p:cTn id="37" dur="500"/>
                                        <p:tgtEl>
                                          <p:spTgt spid="6148">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148">
                                            <p:txEl>
                                              <p:pRg st="2" end="2"/>
                                            </p:txEl>
                                          </p:spTgt>
                                        </p:tgtEl>
                                        <p:attrNameLst>
                                          <p:attrName>style.visibility</p:attrName>
                                        </p:attrNameLst>
                                      </p:cBhvr>
                                      <p:to>
                                        <p:strVal val="visible"/>
                                      </p:to>
                                    </p:set>
                                    <p:animEffect transition="in" filter="wipe(left)">
                                      <p:cBhvr>
                                        <p:cTn id="42" dur="500"/>
                                        <p:tgtEl>
                                          <p:spTgt spid="6148">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148">
                                            <p:txEl>
                                              <p:pRg st="3" end="3"/>
                                            </p:txEl>
                                          </p:spTgt>
                                        </p:tgtEl>
                                        <p:attrNameLst>
                                          <p:attrName>style.visibility</p:attrName>
                                        </p:attrNameLst>
                                      </p:cBhvr>
                                      <p:to>
                                        <p:strVal val="visible"/>
                                      </p:to>
                                    </p:set>
                                    <p:animEffect transition="in" filter="wipe(left)">
                                      <p:cBhvr>
                                        <p:cTn id="47" dur="500"/>
                                        <p:tgtEl>
                                          <p:spTgt spid="6148">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48">
                                            <p:txEl>
                                              <p:pRg st="4" end="4"/>
                                            </p:txEl>
                                          </p:spTgt>
                                        </p:tgtEl>
                                        <p:attrNameLst>
                                          <p:attrName>style.visibility</p:attrName>
                                        </p:attrNameLst>
                                      </p:cBhvr>
                                      <p:to>
                                        <p:strVal val="visible"/>
                                      </p:to>
                                    </p:set>
                                    <p:animEffect transition="in" filter="wipe(left)">
                                      <p:cBhvr>
                                        <p:cTn id="52" dur="500"/>
                                        <p:tgtEl>
                                          <p:spTgt spid="6148">
                                            <p:txEl>
                                              <p:pRg st="4" end="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148">
                                            <p:txEl>
                                              <p:pRg st="5" end="5"/>
                                            </p:txEl>
                                          </p:spTgt>
                                        </p:tgtEl>
                                        <p:attrNameLst>
                                          <p:attrName>style.visibility</p:attrName>
                                        </p:attrNameLst>
                                      </p:cBhvr>
                                      <p:to>
                                        <p:strVal val="visible"/>
                                      </p:to>
                                    </p:set>
                                    <p:animEffect transition="in" filter="wipe(left)">
                                      <p:cBhvr>
                                        <p:cTn id="57" dur="500"/>
                                        <p:tgtEl>
                                          <p:spTgt spid="6148">
                                            <p:txEl>
                                              <p:pRg st="5" end="5"/>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148">
                                            <p:txEl>
                                              <p:pRg st="6" end="6"/>
                                            </p:txEl>
                                          </p:spTgt>
                                        </p:tgtEl>
                                        <p:attrNameLst>
                                          <p:attrName>style.visibility</p:attrName>
                                        </p:attrNameLst>
                                      </p:cBhvr>
                                      <p:to>
                                        <p:strVal val="visible"/>
                                      </p:to>
                                    </p:set>
                                    <p:animEffect transition="in" filter="wipe(left)">
                                      <p:cBhvr>
                                        <p:cTn id="62" dur="500"/>
                                        <p:tgtEl>
                                          <p:spTgt spid="6148">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149">
                                            <p:txEl>
                                              <p:pRg st="0" end="0"/>
                                            </p:txEl>
                                          </p:spTgt>
                                        </p:tgtEl>
                                        <p:attrNameLst>
                                          <p:attrName>style.visibility</p:attrName>
                                        </p:attrNameLst>
                                      </p:cBhvr>
                                      <p:to>
                                        <p:strVal val="visible"/>
                                      </p:to>
                                    </p:set>
                                    <p:animEffect transition="in" filter="wipe(left)">
                                      <p:cBhvr>
                                        <p:cTn id="67" dur="500"/>
                                        <p:tgtEl>
                                          <p:spTgt spid="6149">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149">
                                            <p:txEl>
                                              <p:pRg st="1" end="1"/>
                                            </p:txEl>
                                          </p:spTgt>
                                        </p:tgtEl>
                                        <p:attrNameLst>
                                          <p:attrName>style.visibility</p:attrName>
                                        </p:attrNameLst>
                                      </p:cBhvr>
                                      <p:to>
                                        <p:strVal val="visible"/>
                                      </p:to>
                                    </p:set>
                                    <p:animEffect transition="in" filter="wipe(left)">
                                      <p:cBhvr>
                                        <p:cTn id="72" dur="500"/>
                                        <p:tgtEl>
                                          <p:spTgt spid="6149">
                                            <p:txEl>
                                              <p:pRg st="1" end="1"/>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150"/>
                                        </p:tgtEl>
                                        <p:attrNameLst>
                                          <p:attrName>style.visibility</p:attrName>
                                        </p:attrNameLst>
                                      </p:cBhvr>
                                      <p:to>
                                        <p:strVal val="visible"/>
                                      </p:to>
                                    </p:set>
                                    <p:animEffect transition="in" filter="wipe(left)">
                                      <p:cBhvr>
                                        <p:cTn id="7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P spid="6148" grpId="0" build="p" autoUpdateAnimBg="0"/>
      <p:bldP spid="6149" grpId="0" build="p" autoUpdateAnimBg="0"/>
      <p:bldP spid="6150"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0" y="560388"/>
            <a:ext cx="3283070"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b="1" i="1">
                <a:solidFill>
                  <a:srgbClr val="873624"/>
                </a:solidFill>
                <a:latin typeface="Arial Rounded MT Bold" charset="0"/>
                <a:ea typeface="宋体" charset="0"/>
                <a:cs typeface="宋体" charset="0"/>
              </a:rPr>
              <a:t>Historical Note</a:t>
            </a:r>
            <a:r>
              <a:rPr lang="en-US" altLang="zh-CN" sz="2800" i="1">
                <a:solidFill>
                  <a:srgbClr val="873624"/>
                </a:solidFill>
                <a:latin typeface="Arial Rounded MT Bold" charset="0"/>
                <a:ea typeface="宋体" charset="0"/>
                <a:cs typeface="宋体" charset="0"/>
              </a:rPr>
              <a:t>  </a:t>
            </a:r>
          </a:p>
        </p:txBody>
      </p:sp>
      <p:pic>
        <p:nvPicPr>
          <p:cNvPr id="10247" name="Picture 7" descr="kilometer"/>
          <p:cNvPicPr>
            <a:picLocks noChangeAspect="1" noChangeArrowheads="1"/>
          </p:cNvPicPr>
          <p:nvPr/>
        </p:nvPicPr>
        <p:blipFill>
          <a:blip r:embed="rId2" cstate="print">
            <a:lum contrast="10000"/>
            <a:extLst>
              <a:ext uri="{28A0092B-C50C-407E-A947-70E740481C1C}">
                <a14:useLocalDpi xmlns="" xmlns:a14="http://schemas.microsoft.com/office/drawing/2010/main" val="0"/>
              </a:ext>
            </a:extLst>
          </a:blip>
          <a:srcRect/>
          <a:stretch>
            <a:fillRect/>
          </a:stretch>
        </p:blipFill>
        <p:spPr bwMode="auto">
          <a:xfrm>
            <a:off x="5486400" y="1670494"/>
            <a:ext cx="3183058" cy="43488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8" name="Text Box 8"/>
          <p:cNvSpPr txBox="1">
            <a:spLocks noChangeArrowheads="1"/>
          </p:cNvSpPr>
          <p:nvPr/>
        </p:nvSpPr>
        <p:spPr bwMode="auto">
          <a:xfrm>
            <a:off x="549390" y="1939782"/>
            <a:ext cx="4337533" cy="42473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zh-CN" sz="3000" dirty="0">
                <a:ea typeface="宋体" charset="0"/>
                <a:cs typeface="宋体" charset="0"/>
              </a:rPr>
              <a:t>The kilometer was first defined by the French Academy of Science in 1791 as the romantic one ten-thousandth of the length of the meridian through Paris from the North pole to the equator.</a:t>
            </a:r>
          </a:p>
        </p:txBody>
      </p:sp>
    </p:spTree>
    <p:extLst>
      <p:ext uri="{BB962C8B-B14F-4D97-AF65-F5344CB8AC3E}">
        <p14:creationId xmlns="" xmlns:p14="http://schemas.microsoft.com/office/powerpoint/2010/main" val="30318744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032125" y="519113"/>
            <a:ext cx="1915909"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4000" dirty="0">
                <a:solidFill>
                  <a:srgbClr val="873624"/>
                </a:solidFill>
                <a:latin typeface="Arial Rounded MT Bold" charset="0"/>
                <a:ea typeface="宋体" charset="0"/>
                <a:cs typeface="宋体" charset="0"/>
              </a:rPr>
              <a:t>Weight</a:t>
            </a:r>
          </a:p>
        </p:txBody>
      </p:sp>
      <p:sp>
        <p:nvSpPr>
          <p:cNvPr id="7171" name="Text Box 3"/>
          <p:cNvSpPr txBox="1">
            <a:spLocks noChangeArrowheads="1"/>
          </p:cNvSpPr>
          <p:nvPr/>
        </p:nvSpPr>
        <p:spPr bwMode="auto">
          <a:xfrm>
            <a:off x="974725" y="1489075"/>
            <a:ext cx="2725738"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ea typeface="宋体" charset="0"/>
                <a:cs typeface="宋体" charset="0"/>
              </a:rPr>
              <a:t>American Standard</a:t>
            </a:r>
          </a:p>
          <a:p>
            <a:endParaRPr lang="en-US" altLang="zh-CN">
              <a:ea typeface="宋体" charset="0"/>
              <a:cs typeface="宋体" charset="0"/>
            </a:endParaRPr>
          </a:p>
          <a:p>
            <a:r>
              <a:rPr lang="en-US" altLang="zh-CN">
                <a:ea typeface="宋体" charset="0"/>
                <a:cs typeface="宋体" charset="0"/>
              </a:rPr>
              <a:t>1 ton = 2000 pounds</a:t>
            </a:r>
          </a:p>
          <a:p>
            <a:r>
              <a:rPr lang="en-US" altLang="zh-CN">
                <a:ea typeface="宋体" charset="0"/>
                <a:cs typeface="宋体" charset="0"/>
              </a:rPr>
              <a:t>1 pound = 16 ounces</a:t>
            </a:r>
          </a:p>
        </p:txBody>
      </p:sp>
      <p:sp>
        <p:nvSpPr>
          <p:cNvPr id="7172" name="Text Box 4"/>
          <p:cNvSpPr txBox="1">
            <a:spLocks noChangeArrowheads="1"/>
          </p:cNvSpPr>
          <p:nvPr/>
        </p:nvSpPr>
        <p:spPr bwMode="auto">
          <a:xfrm>
            <a:off x="4419600" y="1489075"/>
            <a:ext cx="4371975"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ea typeface="宋体" charset="0"/>
                <a:cs typeface="宋体" charset="0"/>
              </a:rPr>
              <a:t>Metric Standard</a:t>
            </a:r>
          </a:p>
          <a:p>
            <a:endParaRPr lang="en-US" altLang="zh-CN">
              <a:ea typeface="宋体" charset="0"/>
              <a:cs typeface="宋体" charset="0"/>
            </a:endParaRPr>
          </a:p>
          <a:p>
            <a:r>
              <a:rPr lang="en-US" altLang="zh-CN">
                <a:ea typeface="宋体" charset="0"/>
                <a:cs typeface="宋体" charset="0"/>
              </a:rPr>
              <a:t>1 (metric) tonne = 1000 kilograms</a:t>
            </a:r>
          </a:p>
          <a:p>
            <a:r>
              <a:rPr lang="en-US" altLang="zh-CN">
                <a:ea typeface="宋体" charset="0"/>
                <a:cs typeface="宋体" charset="0"/>
              </a:rPr>
              <a:t>1 kilogram = 1000 grams</a:t>
            </a:r>
          </a:p>
          <a:p>
            <a:r>
              <a:rPr lang="en-US" altLang="zh-CN">
                <a:ea typeface="宋体" charset="0"/>
                <a:cs typeface="宋体" charset="0"/>
              </a:rPr>
              <a:t>1 gram = 1000 milligrams</a:t>
            </a:r>
          </a:p>
        </p:txBody>
      </p:sp>
      <p:sp>
        <p:nvSpPr>
          <p:cNvPr id="7173" name="Text Box 5"/>
          <p:cNvSpPr txBox="1">
            <a:spLocks noChangeArrowheads="1"/>
          </p:cNvSpPr>
          <p:nvPr/>
        </p:nvSpPr>
        <p:spPr bwMode="auto">
          <a:xfrm>
            <a:off x="1830008" y="4003675"/>
            <a:ext cx="5477656" cy="1815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dirty="0">
                <a:ea typeface="宋体" charset="0"/>
                <a:cs typeface="宋体" charset="0"/>
              </a:rPr>
              <a:t>Conversion:</a:t>
            </a:r>
          </a:p>
          <a:p>
            <a:r>
              <a:rPr lang="en-US" altLang="zh-CN" sz="2800" dirty="0">
                <a:ea typeface="宋体" charset="0"/>
                <a:cs typeface="宋体" charset="0"/>
              </a:rPr>
              <a:t>1 pound = 0.453 592 37 kilograms</a:t>
            </a:r>
          </a:p>
          <a:p>
            <a:endParaRPr lang="en-US" altLang="zh-CN" sz="2800" dirty="0">
              <a:ea typeface="宋体" charset="0"/>
              <a:cs typeface="宋体" charset="0"/>
            </a:endParaRPr>
          </a:p>
          <a:p>
            <a:r>
              <a:rPr lang="en-US" altLang="zh-CN" sz="2800" dirty="0">
                <a:ea typeface="宋体" charset="0"/>
                <a:cs typeface="宋体" charset="0"/>
              </a:rPr>
              <a:t>1 kilogram </a:t>
            </a:r>
            <a:r>
              <a:rPr lang="en-US" altLang="zh-CN" sz="2800" dirty="0">
                <a:ea typeface="宋体" charset="0"/>
                <a:cs typeface="宋体" charset="0"/>
                <a:sym typeface="Symbol" charset="0"/>
              </a:rPr>
              <a:t> 2.2 pounds</a:t>
            </a:r>
            <a:endParaRPr lang="en-US" altLang="zh-CN" sz="2800" dirty="0">
              <a:ea typeface="宋体" charset="0"/>
              <a:cs typeface="宋体" charset="0"/>
            </a:endParaRPr>
          </a:p>
        </p:txBody>
      </p:sp>
    </p:spTree>
    <p:extLst>
      <p:ext uri="{BB962C8B-B14F-4D97-AF65-F5344CB8AC3E}">
        <p14:creationId xmlns="" xmlns:p14="http://schemas.microsoft.com/office/powerpoint/2010/main" val="3635147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wipe(left)">
                                      <p:cBhvr>
                                        <p:cTn id="12" dur="500"/>
                                        <p:tgtEl>
                                          <p:spTgt spid="71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wipe(left)">
                                      <p:cBhvr>
                                        <p:cTn id="17" dur="500"/>
                                        <p:tgtEl>
                                          <p:spTgt spid="717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2">
                                            <p:txEl>
                                              <p:pRg st="0" end="0"/>
                                            </p:txEl>
                                          </p:spTgt>
                                        </p:tgtEl>
                                        <p:attrNameLst>
                                          <p:attrName>style.visibility</p:attrName>
                                        </p:attrNameLst>
                                      </p:cBhvr>
                                      <p:to>
                                        <p:strVal val="visible"/>
                                      </p:to>
                                    </p:set>
                                    <p:animEffect transition="in" filter="wipe(left)">
                                      <p:cBhvr>
                                        <p:cTn id="22" dur="500"/>
                                        <p:tgtEl>
                                          <p:spTgt spid="717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2">
                                            <p:txEl>
                                              <p:pRg st="2" end="2"/>
                                            </p:txEl>
                                          </p:spTgt>
                                        </p:tgtEl>
                                        <p:attrNameLst>
                                          <p:attrName>style.visibility</p:attrName>
                                        </p:attrNameLst>
                                      </p:cBhvr>
                                      <p:to>
                                        <p:strVal val="visible"/>
                                      </p:to>
                                    </p:set>
                                    <p:animEffect transition="in" filter="wipe(left)">
                                      <p:cBhvr>
                                        <p:cTn id="27" dur="500"/>
                                        <p:tgtEl>
                                          <p:spTgt spid="7172">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72">
                                            <p:txEl>
                                              <p:pRg st="3" end="3"/>
                                            </p:txEl>
                                          </p:spTgt>
                                        </p:tgtEl>
                                        <p:attrNameLst>
                                          <p:attrName>style.visibility</p:attrName>
                                        </p:attrNameLst>
                                      </p:cBhvr>
                                      <p:to>
                                        <p:strVal val="visible"/>
                                      </p:to>
                                    </p:set>
                                    <p:animEffect transition="in" filter="wipe(left)">
                                      <p:cBhvr>
                                        <p:cTn id="32" dur="500"/>
                                        <p:tgtEl>
                                          <p:spTgt spid="7172">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172">
                                            <p:txEl>
                                              <p:pRg st="4" end="4"/>
                                            </p:txEl>
                                          </p:spTgt>
                                        </p:tgtEl>
                                        <p:attrNameLst>
                                          <p:attrName>style.visibility</p:attrName>
                                        </p:attrNameLst>
                                      </p:cBhvr>
                                      <p:to>
                                        <p:strVal val="visible"/>
                                      </p:to>
                                    </p:set>
                                    <p:animEffect transition="in" filter="wipe(left)">
                                      <p:cBhvr>
                                        <p:cTn id="37" dur="500"/>
                                        <p:tgtEl>
                                          <p:spTgt spid="7172">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173">
                                            <p:txEl>
                                              <p:pRg st="0" end="0"/>
                                            </p:txEl>
                                          </p:spTgt>
                                        </p:tgtEl>
                                        <p:attrNameLst>
                                          <p:attrName>style.visibility</p:attrName>
                                        </p:attrNameLst>
                                      </p:cBhvr>
                                      <p:to>
                                        <p:strVal val="visible"/>
                                      </p:to>
                                    </p:set>
                                    <p:animEffect transition="in" filter="wipe(left)">
                                      <p:cBhvr>
                                        <p:cTn id="42" dur="500"/>
                                        <p:tgtEl>
                                          <p:spTgt spid="7173">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173">
                                            <p:txEl>
                                              <p:pRg st="1" end="1"/>
                                            </p:txEl>
                                          </p:spTgt>
                                        </p:tgtEl>
                                        <p:attrNameLst>
                                          <p:attrName>style.visibility</p:attrName>
                                        </p:attrNameLst>
                                      </p:cBhvr>
                                      <p:to>
                                        <p:strVal val="visible"/>
                                      </p:to>
                                    </p:set>
                                    <p:animEffect transition="in" filter="wipe(left)">
                                      <p:cBhvr>
                                        <p:cTn id="47" dur="500"/>
                                        <p:tgtEl>
                                          <p:spTgt spid="7173">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173">
                                            <p:txEl>
                                              <p:pRg st="3" end="3"/>
                                            </p:txEl>
                                          </p:spTgt>
                                        </p:tgtEl>
                                        <p:attrNameLst>
                                          <p:attrName>style.visibility</p:attrName>
                                        </p:attrNameLst>
                                      </p:cBhvr>
                                      <p:to>
                                        <p:strVal val="visible"/>
                                      </p:to>
                                    </p:set>
                                    <p:animEffect transition="in" filter="wipe(left)">
                                      <p:cBhvr>
                                        <p:cTn id="52" dur="500"/>
                                        <p:tgtEl>
                                          <p:spTgt spid="71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P spid="7172" grpId="0" build="p" autoUpdateAnimBg="0"/>
      <p:bldP spid="7173"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 Box 6"/>
          <p:cNvSpPr txBox="1">
            <a:spLocks noChangeArrowheads="1"/>
          </p:cNvSpPr>
          <p:nvPr/>
        </p:nvSpPr>
        <p:spPr bwMode="auto">
          <a:xfrm>
            <a:off x="2057400" y="304800"/>
            <a:ext cx="50958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b="1"/>
              <a:t>The Gimli Glider</a:t>
            </a:r>
            <a:r>
              <a:rPr lang="en-US" altLang="zh-CN"/>
              <a:t>  - a mixed up in units</a:t>
            </a:r>
          </a:p>
        </p:txBody>
      </p:sp>
      <p:pic>
        <p:nvPicPr>
          <p:cNvPr id="20487" name="Picture 7" descr="gimli glide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1143000"/>
            <a:ext cx="3389313" cy="2403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488" name="Picture 8" descr="gimli_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76800" y="4114800"/>
            <a:ext cx="3829050" cy="2286000"/>
          </a:xfrm>
          <a:prstGeom prst="rect">
            <a:avLst/>
          </a:prstGeom>
          <a:noFill/>
          <a:extLst>
            <a:ext uri="{909E8E84-426E-40dd-AFC4-6F175D3DCCD1}">
              <a14:hiddenFill xmlns="" xmlns:a14="http://schemas.microsoft.com/office/drawing/2010/main">
                <a:solidFill>
                  <a:srgbClr val="FFFFFF"/>
                </a:solidFill>
              </a14:hiddenFill>
            </a:ext>
          </a:extLst>
        </p:spPr>
      </p:pic>
      <p:sp>
        <p:nvSpPr>
          <p:cNvPr id="20489" name="Text Box 9"/>
          <p:cNvSpPr txBox="1">
            <a:spLocks noChangeArrowheads="1"/>
          </p:cNvSpPr>
          <p:nvPr/>
        </p:nvSpPr>
        <p:spPr bwMode="auto">
          <a:xfrm>
            <a:off x="4191000" y="1295400"/>
            <a:ext cx="4648200"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t>On July 23, 1983 Air Canada Flight 143 (a brand new Boeing 767) ran out of fuel while en routing to Edmonton from Montreal at 26,000 feet.  </a:t>
            </a:r>
            <a:endParaRPr lang="zh-CN" altLang="en-US"/>
          </a:p>
        </p:txBody>
      </p:sp>
      <p:sp>
        <p:nvSpPr>
          <p:cNvPr id="20493" name="Text Box 13"/>
          <p:cNvSpPr txBox="1">
            <a:spLocks noChangeArrowheads="1"/>
          </p:cNvSpPr>
          <p:nvPr/>
        </p:nvSpPr>
        <p:spPr bwMode="auto">
          <a:xfrm>
            <a:off x="304800" y="3886200"/>
            <a:ext cx="4435475" cy="2282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t>Miraculously the caption was able </a:t>
            </a:r>
            <a:r>
              <a:rPr lang="en-US" altLang="zh-CN">
                <a:ea typeface="宋体" charset="0"/>
                <a:cs typeface="宋体" charset="0"/>
              </a:rPr>
              <a:t>to</a:t>
            </a:r>
            <a:r>
              <a:rPr lang="en-US" altLang="zh-CN"/>
              <a:t> land the plane on an abandoned Royal Canadian Air Force Base at Gimli, where the runways were converted into two lane dragstrips for auto racing.</a:t>
            </a:r>
          </a:p>
        </p:txBody>
      </p:sp>
      <p:sp>
        <p:nvSpPr>
          <p:cNvPr id="20494" name="Text Box 14"/>
          <p:cNvSpPr txBox="1">
            <a:spLocks noChangeArrowheads="1"/>
          </p:cNvSpPr>
          <p:nvPr/>
        </p:nvSpPr>
        <p:spPr bwMode="auto">
          <a:xfrm>
            <a:off x="1066800" y="6096000"/>
            <a:ext cx="24685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t>No one was killed.</a:t>
            </a:r>
          </a:p>
        </p:txBody>
      </p:sp>
    </p:spTree>
    <p:extLst>
      <p:ext uri="{BB962C8B-B14F-4D97-AF65-F5344CB8AC3E}">
        <p14:creationId xmlns="" xmlns:p14="http://schemas.microsoft.com/office/powerpoint/2010/main" val="1019815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altLang="zh-CN" dirty="0" smtClean="0"/>
              <a:t>Vocabulary</a:t>
            </a:r>
          </a:p>
          <a:p>
            <a:pPr marL="457200" indent="-457200">
              <a:buAutoNum type="arabicParenR"/>
            </a:pPr>
            <a:r>
              <a:rPr lang="en-US" altLang="zh-CN" dirty="0" smtClean="0"/>
              <a:t>Inch</a:t>
            </a:r>
          </a:p>
          <a:p>
            <a:pPr marL="457200" indent="-457200">
              <a:buAutoNum type="arabicParenR"/>
            </a:pPr>
            <a:r>
              <a:rPr lang="en-US" altLang="zh-CN" dirty="0" smtClean="0"/>
              <a:t>Yard</a:t>
            </a:r>
          </a:p>
          <a:p>
            <a:pPr marL="457200" indent="-457200">
              <a:buAutoNum type="arabicParenR"/>
            </a:pPr>
            <a:r>
              <a:rPr lang="en-US" altLang="zh-CN" dirty="0" smtClean="0"/>
              <a:t>Foot</a:t>
            </a:r>
          </a:p>
          <a:p>
            <a:pPr marL="457200" indent="-457200">
              <a:buAutoNum type="arabicParenR"/>
            </a:pPr>
            <a:endParaRPr lang="en-US" altLang="zh-CN" dirty="0" smtClean="0"/>
          </a:p>
          <a:p>
            <a:pPr marL="457200" indent="-457200">
              <a:buNone/>
            </a:pPr>
            <a:endParaRPr lang="en-US" altLang="zh-CN" dirty="0" smtClean="0"/>
          </a:p>
          <a:p>
            <a:pPr marL="457200" indent="-457200">
              <a:buAutoNum type="arabicParenR"/>
            </a:pPr>
            <a:endParaRPr lang="zh-CN" altLang="en-US" dirty="0"/>
          </a:p>
        </p:txBody>
      </p:sp>
      <p:sp>
        <p:nvSpPr>
          <p:cNvPr id="3" name="Title 2"/>
          <p:cNvSpPr>
            <a:spLocks noGrp="1"/>
          </p:cNvSpPr>
          <p:nvPr>
            <p:ph type="title"/>
          </p:nvPr>
        </p:nvSpPr>
        <p:spPr/>
        <p:txBody>
          <a:bodyPr/>
          <a:lstStyle/>
          <a:p>
            <a:r>
              <a:rPr lang="en-US" sz="3600" b="1" dirty="0" smtClean="0"/>
              <a:t>1.1  Imperial Measures of Length</a:t>
            </a:r>
            <a:endParaRPr lang="en-US" sz="3600" b="1" dirty="0"/>
          </a:p>
        </p:txBody>
      </p:sp>
    </p:spTree>
    <p:extLst>
      <p:ext uri="{BB962C8B-B14F-4D97-AF65-F5344CB8AC3E}">
        <p14:creationId xmlns="" xmlns:p14="http://schemas.microsoft.com/office/powerpoint/2010/main" val="13435925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057400" y="304800"/>
            <a:ext cx="50958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b="1"/>
              <a:t>The Gimli Glider</a:t>
            </a:r>
            <a:r>
              <a:rPr lang="en-US" altLang="zh-CN"/>
              <a:t>  - a mixed up in units</a:t>
            </a:r>
          </a:p>
        </p:txBody>
      </p:sp>
      <p:pic>
        <p:nvPicPr>
          <p:cNvPr id="22531" name="Picture 3" descr="gimli glide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1143000"/>
            <a:ext cx="3389313" cy="2403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532" name="Picture 4" descr="gimli_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76800" y="4114800"/>
            <a:ext cx="3829050" cy="2286000"/>
          </a:xfrm>
          <a:prstGeom prst="rect">
            <a:avLst/>
          </a:prstGeom>
          <a:noFill/>
          <a:extLst>
            <a:ext uri="{909E8E84-426E-40dd-AFC4-6F175D3DCCD1}">
              <a14:hiddenFill xmlns="" xmlns:a14="http://schemas.microsoft.com/office/drawing/2010/main">
                <a:solidFill>
                  <a:srgbClr val="FFFFFF"/>
                </a:solidFill>
              </a14:hiddenFill>
            </a:ext>
          </a:extLst>
        </p:spPr>
      </p:pic>
      <p:sp>
        <p:nvSpPr>
          <p:cNvPr id="22534" name="Text Box 6"/>
          <p:cNvSpPr txBox="1">
            <a:spLocks noChangeArrowheads="1"/>
          </p:cNvSpPr>
          <p:nvPr/>
        </p:nvSpPr>
        <p:spPr bwMode="auto">
          <a:xfrm>
            <a:off x="4114800" y="1219200"/>
            <a:ext cx="4816475" cy="2282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t>This mistake was caused by the ignorance of metric units. The new 767 uses liters and kg to compute fuel consumption while the crew and refuelers were only familiar with pounds and gallons. </a:t>
            </a:r>
          </a:p>
        </p:txBody>
      </p:sp>
      <p:sp>
        <p:nvSpPr>
          <p:cNvPr id="22535" name="Text Box 7"/>
          <p:cNvSpPr txBox="1">
            <a:spLocks noChangeArrowheads="1"/>
          </p:cNvSpPr>
          <p:nvPr/>
        </p:nvSpPr>
        <p:spPr bwMode="auto">
          <a:xfrm>
            <a:off x="2819400" y="5867400"/>
            <a:ext cx="14605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hlinkClick r:id="rId4"/>
              </a:rPr>
              <a:t>Video clip</a:t>
            </a:r>
            <a:endParaRPr lang="en-US" altLang="zh-CN"/>
          </a:p>
        </p:txBody>
      </p:sp>
      <p:sp>
        <p:nvSpPr>
          <p:cNvPr id="22536" name="Text Box 8"/>
          <p:cNvSpPr txBox="1">
            <a:spLocks noChangeArrowheads="1"/>
          </p:cNvSpPr>
          <p:nvPr/>
        </p:nvSpPr>
        <p:spPr bwMode="auto">
          <a:xfrm>
            <a:off x="441325" y="3851275"/>
            <a:ext cx="4206875" cy="2282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t>They used 1.77lb/liter instead of 0.8kg/liter.</a:t>
            </a:r>
          </a:p>
          <a:p>
            <a:r>
              <a:rPr lang="en-US" altLang="zh-CN"/>
              <a:t>The fuel quantity information system was inoperative before the flight was started in Montreal. </a:t>
            </a:r>
          </a:p>
        </p:txBody>
      </p:sp>
    </p:spTree>
    <p:extLst>
      <p:ext uri="{BB962C8B-B14F-4D97-AF65-F5344CB8AC3E}">
        <p14:creationId xmlns="" xmlns:p14="http://schemas.microsoft.com/office/powerpoint/2010/main" val="35434376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32125" y="519113"/>
            <a:ext cx="257774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i="1" dirty="0">
                <a:solidFill>
                  <a:srgbClr val="873624"/>
                </a:solidFill>
                <a:latin typeface="Arial Rounded MT Bold" charset="0"/>
                <a:ea typeface="宋体" charset="0"/>
                <a:cs typeface="宋体" charset="0"/>
              </a:rPr>
              <a:t>by the way …</a:t>
            </a:r>
          </a:p>
        </p:txBody>
      </p:sp>
      <p:sp>
        <p:nvSpPr>
          <p:cNvPr id="11270" name="Text Box 6"/>
          <p:cNvSpPr txBox="1">
            <a:spLocks noChangeArrowheads="1"/>
          </p:cNvSpPr>
          <p:nvPr/>
        </p:nvSpPr>
        <p:spPr bwMode="auto">
          <a:xfrm>
            <a:off x="1279525" y="1412875"/>
            <a:ext cx="3292475"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ea typeface="宋体" charset="0"/>
                <a:cs typeface="宋体" charset="0"/>
              </a:rPr>
              <a:t>The abbreviation for the pound, </a:t>
            </a:r>
            <a:r>
              <a:rPr lang="en-US" altLang="zh-CN" i="1">
                <a:ea typeface="宋体" charset="0"/>
                <a:cs typeface="宋体" charset="0"/>
              </a:rPr>
              <a:t>lb</a:t>
            </a:r>
            <a:r>
              <a:rPr lang="en-US" altLang="zh-CN">
                <a:ea typeface="宋体" charset="0"/>
                <a:cs typeface="宋体" charset="0"/>
              </a:rPr>
              <a:t>, comes from the Latin </a:t>
            </a:r>
            <a:r>
              <a:rPr lang="en-US" altLang="zh-CN" i="1">
                <a:ea typeface="宋体" charset="0"/>
                <a:cs typeface="宋体" charset="0"/>
              </a:rPr>
              <a:t>libra</a:t>
            </a:r>
            <a:r>
              <a:rPr lang="en-US" altLang="zh-CN">
                <a:ea typeface="宋体" charset="0"/>
                <a:cs typeface="宋体" charset="0"/>
              </a:rPr>
              <a:t>, meaning “scales”.</a:t>
            </a:r>
          </a:p>
        </p:txBody>
      </p:sp>
      <p:sp>
        <p:nvSpPr>
          <p:cNvPr id="11271" name="Text Box 7"/>
          <p:cNvSpPr txBox="1">
            <a:spLocks noChangeArrowheads="1"/>
          </p:cNvSpPr>
          <p:nvPr/>
        </p:nvSpPr>
        <p:spPr bwMode="auto">
          <a:xfrm>
            <a:off x="1371600" y="3810000"/>
            <a:ext cx="44196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ea typeface="宋体" charset="0"/>
                <a:cs typeface="宋体" charset="0"/>
              </a:rPr>
              <a:t>A dollar bill weighs about 1 gram,</a:t>
            </a:r>
          </a:p>
          <a:p>
            <a:r>
              <a:rPr lang="en-US" altLang="zh-CN">
                <a:ea typeface="宋体" charset="0"/>
                <a:cs typeface="宋体" charset="0"/>
              </a:rPr>
              <a:t>a dime weighs about 2 grams, </a:t>
            </a:r>
          </a:p>
          <a:p>
            <a:r>
              <a:rPr lang="en-US" altLang="zh-CN">
                <a:ea typeface="宋体" charset="0"/>
                <a:cs typeface="宋体" charset="0"/>
              </a:rPr>
              <a:t>and a quarter 5 grams.</a:t>
            </a:r>
          </a:p>
        </p:txBody>
      </p:sp>
      <p:pic>
        <p:nvPicPr>
          <p:cNvPr id="11272" name="Picture 8" descr="dollar-bil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29200" y="4876800"/>
            <a:ext cx="1828800" cy="769938"/>
          </a:xfrm>
          <a:prstGeom prst="rect">
            <a:avLst/>
          </a:prstGeom>
          <a:noFill/>
          <a:extLst>
            <a:ext uri="{909E8E84-426E-40dd-AFC4-6F175D3DCCD1}">
              <a14:hiddenFill xmlns="" xmlns:a14="http://schemas.microsoft.com/office/drawing/2010/main">
                <a:solidFill>
                  <a:srgbClr val="FFFFFF"/>
                </a:solidFill>
              </a14:hiddenFill>
            </a:ext>
          </a:extLst>
        </p:spPr>
      </p:pic>
      <p:pic>
        <p:nvPicPr>
          <p:cNvPr id="11274" name="Picture 10" descr="scale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57800" y="1447800"/>
            <a:ext cx="1981200" cy="1930400"/>
          </a:xfrm>
          <a:prstGeom prst="rect">
            <a:avLst/>
          </a:prstGeom>
          <a:noFill/>
          <a:extLst>
            <a:ext uri="{909E8E84-426E-40dd-AFC4-6F175D3DCCD1}">
              <a14:hiddenFill xmlns="" xmlns:a14="http://schemas.microsoft.com/office/drawing/2010/main">
                <a:solidFill>
                  <a:srgbClr val="FFFFFF"/>
                </a:solidFill>
              </a14:hiddenFill>
            </a:ext>
          </a:extLst>
        </p:spPr>
      </p:pic>
      <p:pic>
        <p:nvPicPr>
          <p:cNvPr id="11276" name="Picture 12" descr="coin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57400" y="5105400"/>
            <a:ext cx="2133600" cy="14112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21580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wipe(up)">
                                      <p:cBhvr>
                                        <p:cTn id="7" dur="500"/>
                                        <p:tgtEl>
                                          <p:spTgt spid="11270"/>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112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2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271">
                                            <p:txEl>
                                              <p:pRg st="0" end="0"/>
                                            </p:txEl>
                                          </p:spTgt>
                                        </p:tgtEl>
                                        <p:attrNameLst>
                                          <p:attrName>style.visibility</p:attrName>
                                        </p:attrNameLst>
                                      </p:cBhvr>
                                      <p:to>
                                        <p:strVal val="visible"/>
                                      </p:to>
                                    </p:set>
                                    <p:animEffect transition="in" filter="wipe(left)">
                                      <p:cBhvr>
                                        <p:cTn id="19" dur="500"/>
                                        <p:tgtEl>
                                          <p:spTgt spid="11271">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271">
                                            <p:txEl>
                                              <p:pRg st="1" end="1"/>
                                            </p:txEl>
                                          </p:spTgt>
                                        </p:tgtEl>
                                        <p:attrNameLst>
                                          <p:attrName>style.visibility</p:attrName>
                                        </p:attrNameLst>
                                      </p:cBhvr>
                                      <p:to>
                                        <p:strVal val="visible"/>
                                      </p:to>
                                    </p:set>
                                    <p:animEffect transition="in" filter="wipe(left)">
                                      <p:cBhvr>
                                        <p:cTn id="24" dur="500"/>
                                        <p:tgtEl>
                                          <p:spTgt spid="11271">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271">
                                            <p:txEl>
                                              <p:pRg st="2" end="2"/>
                                            </p:txEl>
                                          </p:spTgt>
                                        </p:tgtEl>
                                        <p:attrNameLst>
                                          <p:attrName>style.visibility</p:attrName>
                                        </p:attrNameLst>
                                      </p:cBhvr>
                                      <p:to>
                                        <p:strVal val="visible"/>
                                      </p:to>
                                    </p:set>
                                    <p:animEffect transition="in" filter="wipe(left)">
                                      <p:cBhvr>
                                        <p:cTn id="29" dur="500"/>
                                        <p:tgtEl>
                                          <p:spTgt spid="11271">
                                            <p:txEl>
                                              <p:pRg st="2" end="2"/>
                                            </p:txEl>
                                          </p:spTgt>
                                        </p:tgtEl>
                                      </p:cBhvr>
                                    </p:animEffect>
                                  </p:childTnLst>
                                </p:cTn>
                              </p:par>
                            </p:childTnLst>
                          </p:cTn>
                        </p:par>
                        <p:par>
                          <p:cTn id="30" fill="hold" nodeType="afterGroup">
                            <p:stCondLst>
                              <p:cond delay="500"/>
                            </p:stCondLst>
                            <p:childTnLst>
                              <p:par>
                                <p:cTn id="31" presetID="23" presetClass="entr" presetSubtype="16" fill="hold" nodeType="afterEffect">
                                  <p:stCondLst>
                                    <p:cond delay="0"/>
                                  </p:stCondLst>
                                  <p:childTnLst>
                                    <p:set>
                                      <p:cBhvr>
                                        <p:cTn id="32" dur="1" fill="hold">
                                          <p:stCondLst>
                                            <p:cond delay="0"/>
                                          </p:stCondLst>
                                        </p:cTn>
                                        <p:tgtEl>
                                          <p:spTgt spid="11276"/>
                                        </p:tgtEl>
                                        <p:attrNameLst>
                                          <p:attrName>style.visibility</p:attrName>
                                        </p:attrNameLst>
                                      </p:cBhvr>
                                      <p:to>
                                        <p:strVal val="visible"/>
                                      </p:to>
                                    </p:set>
                                    <p:anim calcmode="lin" valueType="num">
                                      <p:cBhvr>
                                        <p:cTn id="33" dur="500" fill="hold"/>
                                        <p:tgtEl>
                                          <p:spTgt spid="11276"/>
                                        </p:tgtEl>
                                        <p:attrNameLst>
                                          <p:attrName>ppt_w</p:attrName>
                                        </p:attrNameLst>
                                      </p:cBhvr>
                                      <p:tavLst>
                                        <p:tav tm="0">
                                          <p:val>
                                            <p:fltVal val="0"/>
                                          </p:val>
                                        </p:tav>
                                        <p:tav tm="100000">
                                          <p:val>
                                            <p:strVal val="#ppt_w"/>
                                          </p:val>
                                        </p:tav>
                                      </p:tavLst>
                                    </p:anim>
                                    <p:anim calcmode="lin" valueType="num">
                                      <p:cBhvr>
                                        <p:cTn id="34" dur="500" fill="hold"/>
                                        <p:tgtEl>
                                          <p:spTgt spid="112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utoUpdateAnimBg="0"/>
      <p:bldP spid="11271"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879725" y="393770"/>
            <a:ext cx="4523294"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4000" dirty="0">
                <a:solidFill>
                  <a:srgbClr val="873624"/>
                </a:solidFill>
                <a:latin typeface="Arial Rounded MT Bold" charset="0"/>
                <a:ea typeface="宋体" charset="0"/>
                <a:cs typeface="宋体" charset="0"/>
              </a:rPr>
              <a:t>Volume for </a:t>
            </a:r>
            <a:r>
              <a:rPr lang="en-US" altLang="zh-CN" sz="4000" dirty="0" smtClean="0">
                <a:solidFill>
                  <a:srgbClr val="873624"/>
                </a:solidFill>
                <a:latin typeface="Arial Rounded MT Bold" charset="0"/>
                <a:ea typeface="宋体" charset="0"/>
                <a:cs typeface="宋体" charset="0"/>
              </a:rPr>
              <a:t>Liquid</a:t>
            </a:r>
            <a:endParaRPr lang="en-US" altLang="zh-CN" sz="4000" dirty="0">
              <a:solidFill>
                <a:srgbClr val="873624"/>
              </a:solidFill>
              <a:latin typeface="Arial Rounded MT Bold" charset="0"/>
              <a:ea typeface="宋体" charset="0"/>
              <a:cs typeface="宋体" charset="0"/>
            </a:endParaRPr>
          </a:p>
        </p:txBody>
      </p:sp>
      <p:sp>
        <p:nvSpPr>
          <p:cNvPr id="8195" name="Text Box 3"/>
          <p:cNvSpPr txBox="1">
            <a:spLocks noChangeArrowheads="1"/>
          </p:cNvSpPr>
          <p:nvPr/>
        </p:nvSpPr>
        <p:spPr bwMode="auto">
          <a:xfrm>
            <a:off x="1355725" y="1489075"/>
            <a:ext cx="3465513" cy="3197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dirty="0">
                <a:ea typeface="宋体" charset="0"/>
                <a:cs typeface="宋体" charset="0"/>
              </a:rPr>
              <a:t>American Standard</a:t>
            </a:r>
          </a:p>
          <a:p>
            <a:endParaRPr lang="en-US" altLang="zh-CN" dirty="0">
              <a:ea typeface="宋体" charset="0"/>
              <a:cs typeface="宋体" charset="0"/>
            </a:endParaRPr>
          </a:p>
          <a:p>
            <a:r>
              <a:rPr lang="en-US" altLang="zh-CN" dirty="0">
                <a:ea typeface="宋体" charset="0"/>
                <a:cs typeface="宋体" charset="0"/>
              </a:rPr>
              <a:t>1 gallon = 4 quarts</a:t>
            </a:r>
          </a:p>
          <a:p>
            <a:r>
              <a:rPr lang="en-US" altLang="zh-CN" dirty="0">
                <a:ea typeface="宋体" charset="0"/>
                <a:cs typeface="宋体" charset="0"/>
              </a:rPr>
              <a:t>1 quart = 2 pints</a:t>
            </a:r>
          </a:p>
          <a:p>
            <a:r>
              <a:rPr lang="en-US" altLang="zh-CN" dirty="0">
                <a:ea typeface="宋体" charset="0"/>
                <a:cs typeface="宋体" charset="0"/>
              </a:rPr>
              <a:t>1 pint = 16 fluid ounces</a:t>
            </a:r>
          </a:p>
          <a:p>
            <a:endParaRPr lang="en-US" altLang="zh-CN" dirty="0">
              <a:ea typeface="宋体" charset="0"/>
              <a:cs typeface="宋体" charset="0"/>
            </a:endParaRPr>
          </a:p>
          <a:p>
            <a:r>
              <a:rPr lang="en-US" altLang="zh-CN" sz="2000" dirty="0">
                <a:ea typeface="宋体" charset="0"/>
                <a:cs typeface="宋体" charset="0"/>
              </a:rPr>
              <a:t>(also 1 pint = 2 cups</a:t>
            </a:r>
          </a:p>
          <a:p>
            <a:r>
              <a:rPr lang="en-US" altLang="zh-CN" sz="2000" dirty="0">
                <a:ea typeface="宋体" charset="0"/>
                <a:cs typeface="宋体" charset="0"/>
              </a:rPr>
              <a:t>         1 cup = 16 Tablespoons</a:t>
            </a:r>
          </a:p>
          <a:p>
            <a:r>
              <a:rPr lang="en-US" altLang="zh-CN" sz="2000" dirty="0">
                <a:ea typeface="宋体" charset="0"/>
                <a:cs typeface="宋体" charset="0"/>
              </a:rPr>
              <a:t>         1 TBS = 3 teaspoons        )</a:t>
            </a:r>
          </a:p>
        </p:txBody>
      </p:sp>
      <p:sp>
        <p:nvSpPr>
          <p:cNvPr id="8196" name="Text Box 4"/>
          <p:cNvSpPr txBox="1">
            <a:spLocks noChangeArrowheads="1"/>
          </p:cNvSpPr>
          <p:nvPr/>
        </p:nvSpPr>
        <p:spPr bwMode="auto">
          <a:xfrm>
            <a:off x="4953000" y="1489075"/>
            <a:ext cx="309245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ea typeface="宋体" charset="0"/>
                <a:cs typeface="宋体" charset="0"/>
              </a:rPr>
              <a:t>Metric Standard</a:t>
            </a:r>
          </a:p>
          <a:p>
            <a:endParaRPr lang="en-US" altLang="zh-CN">
              <a:ea typeface="宋体" charset="0"/>
              <a:cs typeface="宋体" charset="0"/>
            </a:endParaRPr>
          </a:p>
          <a:p>
            <a:r>
              <a:rPr lang="en-US" altLang="zh-CN">
                <a:ea typeface="宋体" charset="0"/>
                <a:cs typeface="宋体" charset="0"/>
              </a:rPr>
              <a:t>1 liter = 1000 milliliters</a:t>
            </a:r>
          </a:p>
          <a:p>
            <a:r>
              <a:rPr lang="en-US" altLang="zh-CN">
                <a:ea typeface="宋体" charset="0"/>
                <a:cs typeface="宋体" charset="0"/>
              </a:rPr>
              <a:t>1 milliliter = 1 c.c.</a:t>
            </a:r>
          </a:p>
        </p:txBody>
      </p:sp>
      <p:sp>
        <p:nvSpPr>
          <p:cNvPr id="8197" name="Text Box 5"/>
          <p:cNvSpPr txBox="1">
            <a:spLocks noChangeArrowheads="1"/>
          </p:cNvSpPr>
          <p:nvPr/>
        </p:nvSpPr>
        <p:spPr bwMode="auto">
          <a:xfrm>
            <a:off x="2667000" y="4579708"/>
            <a:ext cx="4771082"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dirty="0">
                <a:solidFill>
                  <a:srgbClr val="873624"/>
                </a:solidFill>
                <a:ea typeface="宋体" charset="0"/>
                <a:cs typeface="宋体" charset="0"/>
              </a:rPr>
              <a:t>Conversion:</a:t>
            </a:r>
          </a:p>
          <a:p>
            <a:r>
              <a:rPr lang="en-US" altLang="zh-CN" sz="2800" dirty="0">
                <a:solidFill>
                  <a:srgbClr val="096200"/>
                </a:solidFill>
                <a:ea typeface="宋体" charset="0"/>
                <a:cs typeface="宋体" charset="0"/>
              </a:rPr>
              <a:t>1 gallon = 3.785 411 784 liters</a:t>
            </a:r>
          </a:p>
          <a:p>
            <a:r>
              <a:rPr lang="en-US" altLang="zh-CN" sz="2800" dirty="0">
                <a:solidFill>
                  <a:srgbClr val="096200"/>
                </a:solidFill>
                <a:ea typeface="宋体" charset="0"/>
                <a:cs typeface="宋体" charset="0"/>
              </a:rPr>
              <a:t>              </a:t>
            </a:r>
            <a:r>
              <a:rPr lang="en-US" altLang="zh-CN" sz="2800" dirty="0">
                <a:solidFill>
                  <a:srgbClr val="096200"/>
                </a:solidFill>
                <a:ea typeface="宋体" charset="0"/>
                <a:cs typeface="宋体" charset="0"/>
                <a:sym typeface="Symbol" charset="0"/>
              </a:rPr>
              <a:t> 3.8 liters</a:t>
            </a:r>
            <a:endParaRPr lang="en-US" altLang="zh-CN" sz="2800" dirty="0">
              <a:solidFill>
                <a:srgbClr val="096200"/>
              </a:solidFill>
              <a:ea typeface="宋体" charset="0"/>
              <a:cs typeface="宋体" charset="0"/>
            </a:endParaRPr>
          </a:p>
        </p:txBody>
      </p:sp>
      <p:sp>
        <p:nvSpPr>
          <p:cNvPr id="8198" name="Text Box 6"/>
          <p:cNvSpPr txBox="1">
            <a:spLocks noChangeArrowheads="1"/>
          </p:cNvSpPr>
          <p:nvPr/>
        </p:nvSpPr>
        <p:spPr bwMode="auto">
          <a:xfrm>
            <a:off x="2666999" y="5867400"/>
            <a:ext cx="5229385"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zh-CN" sz="2800" dirty="0">
                <a:solidFill>
                  <a:srgbClr val="FA4302"/>
                </a:solidFill>
                <a:ea typeface="宋体" charset="0"/>
                <a:cs typeface="宋体" charset="0"/>
              </a:rPr>
              <a:t>1 gallon = 231 cubic inches</a:t>
            </a:r>
          </a:p>
        </p:txBody>
      </p:sp>
    </p:spTree>
    <p:extLst>
      <p:ext uri="{BB962C8B-B14F-4D97-AF65-F5344CB8AC3E}">
        <p14:creationId xmlns="" xmlns:p14="http://schemas.microsoft.com/office/powerpoint/2010/main" val="3669624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wipe(left)">
                                      <p:cBhvr>
                                        <p:cTn id="12" dur="500"/>
                                        <p:tgtEl>
                                          <p:spTgt spid="81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wipe(left)">
                                      <p:cBhvr>
                                        <p:cTn id="17" dur="500"/>
                                        <p:tgtEl>
                                          <p:spTgt spid="81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wipe(left)">
                                      <p:cBhvr>
                                        <p:cTn id="22" dur="500"/>
                                        <p:tgtEl>
                                          <p:spTgt spid="81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Effect transition="in" filter="wipe(left)">
                                      <p:cBhvr>
                                        <p:cTn id="27" dur="500"/>
                                        <p:tgtEl>
                                          <p:spTgt spid="819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195">
                                            <p:txEl>
                                              <p:pRg st="7" end="7"/>
                                            </p:txEl>
                                          </p:spTgt>
                                        </p:tgtEl>
                                        <p:attrNameLst>
                                          <p:attrName>style.visibility</p:attrName>
                                        </p:attrNameLst>
                                      </p:cBhvr>
                                      <p:to>
                                        <p:strVal val="visible"/>
                                      </p:to>
                                    </p:set>
                                    <p:animEffect transition="in" filter="wipe(left)">
                                      <p:cBhvr>
                                        <p:cTn id="32" dur="500"/>
                                        <p:tgtEl>
                                          <p:spTgt spid="8195">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195">
                                            <p:txEl>
                                              <p:pRg st="8" end="8"/>
                                            </p:txEl>
                                          </p:spTgt>
                                        </p:tgtEl>
                                        <p:attrNameLst>
                                          <p:attrName>style.visibility</p:attrName>
                                        </p:attrNameLst>
                                      </p:cBhvr>
                                      <p:to>
                                        <p:strVal val="visible"/>
                                      </p:to>
                                    </p:set>
                                    <p:animEffect transition="in" filter="wipe(left)">
                                      <p:cBhvr>
                                        <p:cTn id="37" dur="500"/>
                                        <p:tgtEl>
                                          <p:spTgt spid="8195">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196">
                                            <p:txEl>
                                              <p:pRg st="0" end="0"/>
                                            </p:txEl>
                                          </p:spTgt>
                                        </p:tgtEl>
                                        <p:attrNameLst>
                                          <p:attrName>style.visibility</p:attrName>
                                        </p:attrNameLst>
                                      </p:cBhvr>
                                      <p:to>
                                        <p:strVal val="visible"/>
                                      </p:to>
                                    </p:set>
                                    <p:animEffect transition="in" filter="wipe(left)">
                                      <p:cBhvr>
                                        <p:cTn id="42" dur="500"/>
                                        <p:tgtEl>
                                          <p:spTgt spid="8196">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196">
                                            <p:txEl>
                                              <p:pRg st="2" end="2"/>
                                            </p:txEl>
                                          </p:spTgt>
                                        </p:tgtEl>
                                        <p:attrNameLst>
                                          <p:attrName>style.visibility</p:attrName>
                                        </p:attrNameLst>
                                      </p:cBhvr>
                                      <p:to>
                                        <p:strVal val="visible"/>
                                      </p:to>
                                    </p:set>
                                    <p:animEffect transition="in" filter="wipe(left)">
                                      <p:cBhvr>
                                        <p:cTn id="47" dur="500"/>
                                        <p:tgtEl>
                                          <p:spTgt spid="8196">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196">
                                            <p:txEl>
                                              <p:pRg st="3" end="3"/>
                                            </p:txEl>
                                          </p:spTgt>
                                        </p:tgtEl>
                                        <p:attrNameLst>
                                          <p:attrName>style.visibility</p:attrName>
                                        </p:attrNameLst>
                                      </p:cBhvr>
                                      <p:to>
                                        <p:strVal val="visible"/>
                                      </p:to>
                                    </p:set>
                                    <p:animEffect transition="in" filter="wipe(left)">
                                      <p:cBhvr>
                                        <p:cTn id="52" dur="500"/>
                                        <p:tgtEl>
                                          <p:spTgt spid="8196">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197">
                                            <p:txEl>
                                              <p:pRg st="0" end="0"/>
                                            </p:txEl>
                                          </p:spTgt>
                                        </p:tgtEl>
                                        <p:attrNameLst>
                                          <p:attrName>style.visibility</p:attrName>
                                        </p:attrNameLst>
                                      </p:cBhvr>
                                      <p:to>
                                        <p:strVal val="visible"/>
                                      </p:to>
                                    </p:set>
                                    <p:animEffect transition="in" filter="wipe(left)">
                                      <p:cBhvr>
                                        <p:cTn id="57" dur="500"/>
                                        <p:tgtEl>
                                          <p:spTgt spid="8197">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197">
                                            <p:txEl>
                                              <p:pRg st="1" end="1"/>
                                            </p:txEl>
                                          </p:spTgt>
                                        </p:tgtEl>
                                        <p:attrNameLst>
                                          <p:attrName>style.visibility</p:attrName>
                                        </p:attrNameLst>
                                      </p:cBhvr>
                                      <p:to>
                                        <p:strVal val="visible"/>
                                      </p:to>
                                    </p:set>
                                    <p:animEffect transition="in" filter="wipe(left)">
                                      <p:cBhvr>
                                        <p:cTn id="62" dur="500"/>
                                        <p:tgtEl>
                                          <p:spTgt spid="8197">
                                            <p:txEl>
                                              <p:pRg st="1" end="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197">
                                            <p:txEl>
                                              <p:pRg st="2" end="2"/>
                                            </p:txEl>
                                          </p:spTgt>
                                        </p:tgtEl>
                                        <p:attrNameLst>
                                          <p:attrName>style.visibility</p:attrName>
                                        </p:attrNameLst>
                                      </p:cBhvr>
                                      <p:to>
                                        <p:strVal val="visible"/>
                                      </p:to>
                                    </p:set>
                                    <p:animEffect transition="in" filter="wipe(left)">
                                      <p:cBhvr>
                                        <p:cTn id="67" dur="500"/>
                                        <p:tgtEl>
                                          <p:spTgt spid="8197">
                                            <p:txEl>
                                              <p:pRg st="2" end="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8198"/>
                                        </p:tgtEl>
                                        <p:attrNameLst>
                                          <p:attrName>style.visibility</p:attrName>
                                        </p:attrNameLst>
                                      </p:cBhvr>
                                      <p:to>
                                        <p:strVal val="visible"/>
                                      </p:to>
                                    </p:set>
                                    <p:animEffect transition="in" filter="wipe(left)">
                                      <p:cBhvr>
                                        <p:cTn id="72"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P spid="8196" grpId="0" build="p" autoUpdateAnimBg="0"/>
      <p:bldP spid="8197" grpId="0" build="p" autoUpdateAnimBg="0"/>
      <p:bldP spid="819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893530" y="331840"/>
            <a:ext cx="1375146"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4000" dirty="0">
                <a:solidFill>
                  <a:srgbClr val="873624"/>
                </a:solidFill>
                <a:latin typeface="Arial Rounded MT Bold" charset="0"/>
                <a:ea typeface="宋体" charset="0"/>
                <a:cs typeface="宋体" charset="0"/>
              </a:rPr>
              <a:t>Area</a:t>
            </a:r>
          </a:p>
        </p:txBody>
      </p:sp>
      <p:sp>
        <p:nvSpPr>
          <p:cNvPr id="9219" name="Text Box 3"/>
          <p:cNvSpPr txBox="1">
            <a:spLocks noChangeArrowheads="1"/>
          </p:cNvSpPr>
          <p:nvPr/>
        </p:nvSpPr>
        <p:spPr bwMode="auto">
          <a:xfrm>
            <a:off x="914400" y="1219200"/>
            <a:ext cx="3408363"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ea typeface="宋体" charset="0"/>
                <a:cs typeface="宋体" charset="0"/>
              </a:rPr>
              <a:t>American Standard</a:t>
            </a:r>
          </a:p>
          <a:p>
            <a:endParaRPr lang="en-US" altLang="zh-CN">
              <a:ea typeface="宋体" charset="0"/>
              <a:cs typeface="宋体" charset="0"/>
            </a:endParaRPr>
          </a:p>
          <a:p>
            <a:r>
              <a:rPr lang="en-US" altLang="zh-CN">
                <a:ea typeface="宋体" charset="0"/>
                <a:cs typeface="宋体" charset="0"/>
              </a:rPr>
              <a:t>1 square mile = 640 acres</a:t>
            </a:r>
          </a:p>
          <a:p>
            <a:r>
              <a:rPr lang="en-US" altLang="zh-CN">
                <a:ea typeface="宋体" charset="0"/>
                <a:cs typeface="宋体" charset="0"/>
              </a:rPr>
              <a:t>1 acre = 43560 square feet</a:t>
            </a:r>
          </a:p>
        </p:txBody>
      </p:sp>
      <p:sp>
        <p:nvSpPr>
          <p:cNvPr id="9220" name="Text Box 4"/>
          <p:cNvSpPr txBox="1">
            <a:spLocks noChangeArrowheads="1"/>
          </p:cNvSpPr>
          <p:nvPr/>
        </p:nvSpPr>
        <p:spPr bwMode="auto">
          <a:xfrm>
            <a:off x="1329093" y="3997183"/>
            <a:ext cx="4800600" cy="1631216"/>
          </a:xfrm>
          <a:prstGeom prst="rect">
            <a:avLst/>
          </a:prstGeom>
          <a:noFill/>
          <a:ln w="9525">
            <a:solidFill>
              <a:srgbClr val="FC7F0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000">
                <a:solidFill>
                  <a:srgbClr val="873624"/>
                </a:solidFill>
                <a:ea typeface="宋体" charset="0"/>
                <a:cs typeface="宋体" charset="0"/>
              </a:rPr>
              <a:t>F.Y.I.</a:t>
            </a:r>
          </a:p>
          <a:p>
            <a:r>
              <a:rPr lang="en-US" altLang="zh-CN" sz="2000">
                <a:solidFill>
                  <a:srgbClr val="873624"/>
                </a:solidFill>
                <a:ea typeface="宋体" charset="0"/>
                <a:cs typeface="宋体" charset="0"/>
              </a:rPr>
              <a:t>A football field (including end zones) measures 57600 sq feet, hence it is equal to 1.322 acres, or approximately 1 and ½  acres.</a:t>
            </a:r>
            <a:endParaRPr lang="en-US" altLang="zh-CN">
              <a:solidFill>
                <a:srgbClr val="873624"/>
              </a:solidFill>
              <a:ea typeface="宋体" charset="0"/>
              <a:cs typeface="宋体" charset="0"/>
            </a:endParaRPr>
          </a:p>
        </p:txBody>
      </p:sp>
      <p:sp>
        <p:nvSpPr>
          <p:cNvPr id="9221" name="Text Box 5"/>
          <p:cNvSpPr txBox="1">
            <a:spLocks noChangeArrowheads="1"/>
          </p:cNvSpPr>
          <p:nvPr/>
        </p:nvSpPr>
        <p:spPr bwMode="auto">
          <a:xfrm>
            <a:off x="4547669" y="1251643"/>
            <a:ext cx="3216275" cy="1320800"/>
          </a:xfrm>
          <a:prstGeom prst="rect">
            <a:avLst/>
          </a:prstGeom>
          <a:noFill/>
          <a:ln w="9525">
            <a:solidFill>
              <a:srgbClr val="FF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000" b="1" i="1" dirty="0">
                <a:solidFill>
                  <a:srgbClr val="873624"/>
                </a:solidFill>
                <a:ea typeface="宋体" charset="0"/>
                <a:cs typeface="宋体" charset="0"/>
              </a:rPr>
              <a:t>Historical Note</a:t>
            </a:r>
          </a:p>
          <a:p>
            <a:r>
              <a:rPr lang="en-US" altLang="zh-CN" sz="2000" i="1" dirty="0">
                <a:ea typeface="宋体" charset="0"/>
                <a:cs typeface="宋体" charset="0"/>
              </a:rPr>
              <a:t>An acre is originally defined as the amount of land a pair of oxen could plow in a day.</a:t>
            </a:r>
          </a:p>
        </p:txBody>
      </p:sp>
    </p:spTree>
    <p:extLst>
      <p:ext uri="{BB962C8B-B14F-4D97-AF65-F5344CB8AC3E}">
        <p14:creationId xmlns="" xmlns:p14="http://schemas.microsoft.com/office/powerpoint/2010/main" val="3806461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ipe(up)">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wipe(up)">
                                      <p:cBhvr>
                                        <p:cTn id="1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autoUpdateAnimBg="0"/>
      <p:bldP spid="9221"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Study for the short Quiz next meeting.</a:t>
            </a:r>
          </a:p>
        </p:txBody>
      </p:sp>
      <p:sp>
        <p:nvSpPr>
          <p:cNvPr id="3" name="Title 2"/>
          <p:cNvSpPr>
            <a:spLocks noGrp="1"/>
          </p:cNvSpPr>
          <p:nvPr>
            <p:ph type="title"/>
          </p:nvPr>
        </p:nvSpPr>
        <p:spPr/>
        <p:txBody>
          <a:bodyPr/>
          <a:lstStyle/>
          <a:p>
            <a:r>
              <a:rPr lang="en-US" dirty="0" smtClean="0"/>
              <a:t>Homework</a:t>
            </a:r>
            <a:endParaRPr lang="en-US" dirty="0"/>
          </a:p>
        </p:txBody>
      </p:sp>
    </p:spTree>
    <p:extLst>
      <p:ext uri="{BB962C8B-B14F-4D97-AF65-F5344CB8AC3E}">
        <p14:creationId xmlns="" xmlns:p14="http://schemas.microsoft.com/office/powerpoint/2010/main" val="2049835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200" b="1" dirty="0" smtClean="0"/>
              <a:t> International System of Units</a:t>
            </a:r>
            <a:br>
              <a:rPr lang="en-US" sz="3200" b="1" dirty="0" smtClean="0"/>
            </a:br>
            <a:endParaRPr lang="en-US" sz="3200" b="1" dirty="0"/>
          </a:p>
        </p:txBody>
      </p:sp>
    </p:spTree>
    <p:extLst>
      <p:ext uri="{BB962C8B-B14F-4D97-AF65-F5344CB8AC3E}">
        <p14:creationId xmlns="" xmlns:p14="http://schemas.microsoft.com/office/powerpoint/2010/main" val="3247167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idx="4294967295"/>
          </p:nvPr>
        </p:nvSpPr>
        <p:spPr>
          <a:xfrm>
            <a:off x="994833" y="1387475"/>
            <a:ext cx="7450667" cy="4454525"/>
          </a:xfrm>
          <a:solidFill>
            <a:schemeClr val="accent1"/>
          </a:solidFill>
        </p:spPr>
        <p:txBody>
          <a:bodyPr/>
          <a:lstStyle/>
          <a:p>
            <a:pPr algn="ctr"/>
            <a:r>
              <a:rPr lang="en-US" sz="6000" dirty="0" smtClean="0">
                <a:solidFill>
                  <a:schemeClr val="bg1"/>
                </a:solidFill>
              </a:rPr>
              <a:t>International </a:t>
            </a:r>
            <a:br>
              <a:rPr lang="en-US" sz="6000" dirty="0" smtClean="0">
                <a:solidFill>
                  <a:schemeClr val="bg1"/>
                </a:solidFill>
              </a:rPr>
            </a:br>
            <a:r>
              <a:rPr lang="en-US" sz="6000" dirty="0" smtClean="0">
                <a:solidFill>
                  <a:schemeClr val="bg1"/>
                </a:solidFill>
              </a:rPr>
              <a:t>System </a:t>
            </a:r>
            <a:r>
              <a:rPr lang="en-US" sz="6000" dirty="0">
                <a:solidFill>
                  <a:schemeClr val="bg1"/>
                </a:solidFill>
              </a:rPr>
              <a:t>of Units</a:t>
            </a:r>
            <a:br>
              <a:rPr lang="en-US" sz="6000" dirty="0">
                <a:solidFill>
                  <a:schemeClr val="bg1"/>
                </a:solidFill>
              </a:rPr>
            </a:br>
            <a:r>
              <a:rPr lang="en-US" sz="6000" dirty="0">
                <a:solidFill>
                  <a:schemeClr val="bg1"/>
                </a:solidFill>
              </a:rPr>
              <a:t>and </a:t>
            </a:r>
            <a:br>
              <a:rPr lang="en-US" sz="6000" dirty="0">
                <a:solidFill>
                  <a:schemeClr val="bg1"/>
                </a:solidFill>
              </a:rPr>
            </a:br>
            <a:r>
              <a:rPr lang="en-US" sz="6000" dirty="0">
                <a:solidFill>
                  <a:schemeClr val="bg1"/>
                </a:solidFill>
              </a:rPr>
              <a:t>Prefixes</a:t>
            </a:r>
          </a:p>
        </p:txBody>
      </p:sp>
    </p:spTree>
    <p:extLst>
      <p:ext uri="{BB962C8B-B14F-4D97-AF65-F5344CB8AC3E}">
        <p14:creationId xmlns="" xmlns:p14="http://schemas.microsoft.com/office/powerpoint/2010/main" val="22554139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4654</TotalTime>
  <Words>2718</Words>
  <Application>Microsoft Office PowerPoint</Application>
  <PresentationFormat>On-screen Show (4:3)</PresentationFormat>
  <Paragraphs>432</Paragraphs>
  <Slides>74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6" baseType="lpstr">
      <vt:lpstr>Hardcover</vt:lpstr>
      <vt:lpstr>Equation</vt:lpstr>
      <vt:lpstr>Math 10 Plus</vt:lpstr>
      <vt:lpstr>MEASUREMENT</vt:lpstr>
      <vt:lpstr>Chapter Contents</vt:lpstr>
      <vt:lpstr>Students will be expected to:</vt:lpstr>
      <vt:lpstr>In this section, students are expected to:</vt:lpstr>
      <vt:lpstr>1.1  Imperial Measures of Length</vt:lpstr>
      <vt:lpstr>1.1  Imperial Measures of Length</vt:lpstr>
      <vt:lpstr> International System of Units </vt:lpstr>
      <vt:lpstr>International  System of Units and  Prefixes</vt:lpstr>
      <vt:lpstr>Slide 10</vt:lpstr>
      <vt:lpstr>  Base SI Units</vt:lpstr>
      <vt:lpstr>Derived SI Units (examples)</vt:lpstr>
      <vt:lpstr>SI Unit Prefixes</vt:lpstr>
      <vt:lpstr>SI Unit Prefixes for Length</vt:lpstr>
      <vt:lpstr>Imperial Measures of Length</vt:lpstr>
      <vt:lpstr>IMPERIAL SYSTEM</vt:lpstr>
      <vt:lpstr>REFERENT</vt:lpstr>
      <vt:lpstr>Opening Activity</vt:lpstr>
      <vt:lpstr>Opening Activity</vt:lpstr>
      <vt:lpstr>Opening Activity</vt:lpstr>
      <vt:lpstr>1.1  Imperial Measures of Length</vt:lpstr>
      <vt:lpstr>Where Will You See Imperial Units Used?</vt:lpstr>
      <vt:lpstr>Approximating Imperial Units</vt:lpstr>
      <vt:lpstr>1.1  Imperial Measures of Length</vt:lpstr>
      <vt:lpstr>Approximating Imperial Units</vt:lpstr>
      <vt:lpstr>1.1  Imperial Measures of Length</vt:lpstr>
      <vt:lpstr>What Imperial Unit Should You Choose?</vt:lpstr>
      <vt:lpstr>Reading an Imperial Measuring Tape or Ruler</vt:lpstr>
      <vt:lpstr>Slide 29</vt:lpstr>
      <vt:lpstr>Slide 30</vt:lpstr>
      <vt:lpstr>To Convert Between Imperial Measurements…</vt:lpstr>
      <vt:lpstr>To Convert Between Imperial Measurements…</vt:lpstr>
      <vt:lpstr>To Convert Between Imperial Measurements…</vt:lpstr>
      <vt:lpstr>Problem Solving Involving Unit Conversion</vt:lpstr>
      <vt:lpstr>Problem Solving Involving Unit Conversion cont…</vt:lpstr>
      <vt:lpstr>Two Unit Conversions</vt:lpstr>
      <vt:lpstr>1.1  Imperial Measures of Length</vt:lpstr>
      <vt:lpstr>1.1  Imperial Measures of Length</vt:lpstr>
      <vt:lpstr>1.1  Imperial Measures of Length</vt:lpstr>
      <vt:lpstr>1.1  Imperial Measures of Length</vt:lpstr>
      <vt:lpstr>1.1  Imperial Measures of Length</vt:lpstr>
      <vt:lpstr>1.1  Imperial Measures of Length</vt:lpstr>
      <vt:lpstr>1.1  Imperial Measures of Length</vt:lpstr>
      <vt:lpstr>1.1  Imperial Measures of Length</vt:lpstr>
      <vt:lpstr>1.1  Imperial Measures of Length</vt:lpstr>
      <vt:lpstr>To Do:</vt:lpstr>
      <vt:lpstr>CALCULATOR COMMANDS</vt:lpstr>
      <vt:lpstr>1.1  Imperial Measures of Length</vt:lpstr>
      <vt:lpstr>B. ACCURACY AND PRECISION</vt:lpstr>
      <vt:lpstr>Slide 50</vt:lpstr>
      <vt:lpstr>Slide 51</vt:lpstr>
      <vt:lpstr>Example: Accuracy</vt:lpstr>
      <vt:lpstr>Centimeters and Millimeters</vt:lpstr>
      <vt:lpstr>Graduated Cylinder  Meniscus</vt:lpstr>
      <vt:lpstr>Slide 55</vt:lpstr>
      <vt:lpstr>Slide 56</vt:lpstr>
      <vt:lpstr>Slide 57</vt:lpstr>
      <vt:lpstr>Example: Precision</vt:lpstr>
      <vt:lpstr>Example: Evaluate whether the following are precise,  accurate or both.</vt:lpstr>
      <vt:lpstr>More About Metric System</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Homework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10</dc:title>
  <dc:creator>mac apple</dc:creator>
  <cp:lastModifiedBy>Lilian Albarico</cp:lastModifiedBy>
  <cp:revision>44</cp:revision>
  <dcterms:created xsi:type="dcterms:W3CDTF">2013-08-29T10:09:40Z</dcterms:created>
  <dcterms:modified xsi:type="dcterms:W3CDTF">2014-09-02T08:19:33Z</dcterms:modified>
</cp:coreProperties>
</file>