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312" r:id="rId4"/>
    <p:sldId id="258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21" r:id="rId13"/>
    <p:sldId id="271" r:id="rId14"/>
    <p:sldId id="272" r:id="rId15"/>
    <p:sldId id="284" r:id="rId16"/>
    <p:sldId id="316" r:id="rId17"/>
    <p:sldId id="285" r:id="rId18"/>
    <p:sldId id="325" r:id="rId19"/>
    <p:sldId id="286" r:id="rId20"/>
    <p:sldId id="308" r:id="rId21"/>
    <p:sldId id="326" r:id="rId22"/>
    <p:sldId id="305" r:id="rId23"/>
    <p:sldId id="306" r:id="rId24"/>
    <p:sldId id="307" r:id="rId25"/>
    <p:sldId id="287" r:id="rId26"/>
    <p:sldId id="324" r:id="rId27"/>
    <p:sldId id="327" r:id="rId28"/>
    <p:sldId id="309" r:id="rId29"/>
    <p:sldId id="310" r:id="rId30"/>
    <p:sldId id="311" r:id="rId31"/>
    <p:sldId id="288" r:id="rId32"/>
    <p:sldId id="283" r:id="rId33"/>
    <p:sldId id="314" r:id="rId34"/>
    <p:sldId id="315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0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E10B9-255D-6A4A-AB40-9EFEC5A92C22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51659-CB82-BD48-AB54-116BB7913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3339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2767068-09AA-DA45-AD44-2F1EF2B2C9AE}" type="slidenum">
              <a:rPr lang="en-GB" altLang="zh-CN" sz="1200">
                <a:ea typeface="宋体" charset="0"/>
                <a:cs typeface="宋体" charset="0"/>
              </a:rPr>
              <a:pPr eaLnBrk="1" hangingPunct="1"/>
              <a:t>5</a:t>
            </a:fld>
            <a:endParaRPr lang="en-GB" altLang="zh-CN" sz="1200">
              <a:ea typeface="宋体" charset="0"/>
              <a:cs typeface="宋体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>
              <a:latin typeface="Calibri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94A2-4575-7D41-849D-5832D4CE615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61FD-B8FE-3642-927C-34C46168C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94A2-4575-7D41-849D-5832D4CE615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61FD-B8FE-3642-927C-34C46168C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94A2-4575-7D41-849D-5832D4CE615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61FD-B8FE-3642-927C-34C46168C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94A2-4575-7D41-849D-5832D4CE615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61FD-B8FE-3642-927C-34C46168C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94A2-4575-7D41-849D-5832D4CE615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61FD-B8FE-3642-927C-34C46168C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94A2-4575-7D41-849D-5832D4CE615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61FD-B8FE-3642-927C-34C46168C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94A2-4575-7D41-849D-5832D4CE615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61FD-B8FE-3642-927C-34C46168C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94A2-4575-7D41-849D-5832D4CE615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61FD-B8FE-3642-927C-34C46168C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94A2-4575-7D41-849D-5832D4CE615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61FD-B8FE-3642-927C-34C46168C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94A2-4575-7D41-849D-5832D4CE615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61FD-B8FE-3642-927C-34C46168C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94A2-4575-7D41-849D-5832D4CE615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61FD-B8FE-3642-927C-34C46168C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194A2-4575-7D41-849D-5832D4CE615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761FD-B8FE-3642-927C-34C46168C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.pearsoncmg.com/intl/pec/school/fpc_math_10/ebook/content/da/da_37/index.html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.pearsoncmg.com/intl/pec/school/fpc_math_10/chapter_1.pdf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VOLUMES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357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57400" y="228600"/>
            <a:ext cx="5410200" cy="2667000"/>
            <a:chOff x="1296" y="1056"/>
            <a:chExt cx="3408" cy="1680"/>
          </a:xfrm>
        </p:grpSpPr>
        <p:grpSp>
          <p:nvGrpSpPr>
            <p:cNvPr id="71688" name="Group 3"/>
            <p:cNvGrpSpPr>
              <a:grpSpLocks/>
            </p:cNvGrpSpPr>
            <p:nvPr/>
          </p:nvGrpSpPr>
          <p:grpSpPr bwMode="auto">
            <a:xfrm>
              <a:off x="1296" y="1056"/>
              <a:ext cx="3408" cy="1680"/>
              <a:chOff x="1296" y="1056"/>
              <a:chExt cx="3408" cy="1680"/>
            </a:xfrm>
          </p:grpSpPr>
          <p:sp>
            <p:nvSpPr>
              <p:cNvPr id="71692" name="Text Box 4"/>
              <p:cNvSpPr txBox="1">
                <a:spLocks noChangeArrowheads="1"/>
              </p:cNvSpPr>
              <p:nvPr/>
            </p:nvSpPr>
            <p:spPr bwMode="auto">
              <a:xfrm>
                <a:off x="2016" y="2448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10cm</a:t>
                </a:r>
              </a:p>
            </p:txBody>
          </p:sp>
          <p:sp>
            <p:nvSpPr>
              <p:cNvPr id="71693" name="Text Box 5"/>
              <p:cNvSpPr txBox="1">
                <a:spLocks noChangeArrowheads="1"/>
              </p:cNvSpPr>
              <p:nvPr/>
            </p:nvSpPr>
            <p:spPr bwMode="auto">
              <a:xfrm>
                <a:off x="4032" y="2112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3cm</a:t>
                </a:r>
              </a:p>
            </p:txBody>
          </p:sp>
          <p:sp>
            <p:nvSpPr>
              <p:cNvPr id="71694" name="Text Box 6"/>
              <p:cNvSpPr txBox="1">
                <a:spLocks noChangeArrowheads="1"/>
              </p:cNvSpPr>
              <p:nvPr/>
            </p:nvSpPr>
            <p:spPr bwMode="auto">
              <a:xfrm>
                <a:off x="4176" y="1392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4cm</a:t>
                </a:r>
              </a:p>
            </p:txBody>
          </p:sp>
          <p:grpSp>
            <p:nvGrpSpPr>
              <p:cNvPr id="71695" name="Group 7"/>
              <p:cNvGrpSpPr>
                <a:grpSpLocks/>
              </p:cNvGrpSpPr>
              <p:nvPr/>
            </p:nvGrpSpPr>
            <p:grpSpPr bwMode="auto">
              <a:xfrm>
                <a:off x="1296" y="1056"/>
                <a:ext cx="2688" cy="1248"/>
                <a:chOff x="1296" y="1056"/>
                <a:chExt cx="2688" cy="1248"/>
              </a:xfrm>
            </p:grpSpPr>
            <p:sp>
              <p:nvSpPr>
                <p:cNvPr id="71696" name="AutoShape 8"/>
                <p:cNvSpPr>
                  <a:spLocks noChangeArrowheads="1"/>
                </p:cNvSpPr>
                <p:nvPr/>
              </p:nvSpPr>
              <p:spPr bwMode="auto">
                <a:xfrm>
                  <a:off x="1296" y="1056"/>
                  <a:ext cx="2688" cy="1248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 altLang="zh-CN">
                    <a:ea typeface="宋体" charset="0"/>
                    <a:cs typeface="宋体" charset="0"/>
                  </a:endParaRPr>
                </a:p>
              </p:txBody>
            </p:sp>
            <p:sp>
              <p:nvSpPr>
                <p:cNvPr id="71697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296" y="1968"/>
                  <a:ext cx="336" cy="336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1698" name="Line 10"/>
                <p:cNvSpPr>
                  <a:spLocks noChangeShapeType="1"/>
                </p:cNvSpPr>
                <p:nvPr/>
              </p:nvSpPr>
              <p:spPr bwMode="auto">
                <a:xfrm>
                  <a:off x="1632" y="1056"/>
                  <a:ext cx="0" cy="912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1699" name="Line 11"/>
                <p:cNvSpPr>
                  <a:spLocks noChangeShapeType="1"/>
                </p:cNvSpPr>
                <p:nvPr/>
              </p:nvSpPr>
              <p:spPr bwMode="auto">
                <a:xfrm>
                  <a:off x="1632" y="1968"/>
                  <a:ext cx="2352" cy="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71689" name="Line 12"/>
            <p:cNvSpPr>
              <a:spLocks noChangeShapeType="1"/>
            </p:cNvSpPr>
            <p:nvPr/>
          </p:nvSpPr>
          <p:spPr bwMode="auto">
            <a:xfrm>
              <a:off x="1296" y="2448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690" name="Line 13"/>
            <p:cNvSpPr>
              <a:spLocks noChangeShapeType="1"/>
            </p:cNvSpPr>
            <p:nvPr/>
          </p:nvSpPr>
          <p:spPr bwMode="auto">
            <a:xfrm flipV="1">
              <a:off x="3792" y="2064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691" name="Line 14"/>
            <p:cNvSpPr>
              <a:spLocks noChangeShapeType="1"/>
            </p:cNvSpPr>
            <p:nvPr/>
          </p:nvSpPr>
          <p:spPr bwMode="auto">
            <a:xfrm>
              <a:off x="4080" y="105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609600" y="32004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We have found that  the volume of the cuboid is given by: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685800" y="37338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Volume = 10 x 3 x 4 = 120cm</a:t>
            </a:r>
            <a:r>
              <a:rPr lang="en-GB" altLang="zh-CN" baseline="30000">
                <a:solidFill>
                  <a:schemeClr val="tx2"/>
                </a:solidFill>
                <a:ea typeface="宋体" charset="0"/>
                <a:cs typeface="宋体" charset="0"/>
              </a:rPr>
              <a:t>3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609600" y="43434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This gives us our formula for the volume of a cuboid: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990600" y="5029200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Volume = Length x Breadth  x Height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2209800" y="56388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 V=LBH for short.</a:t>
            </a: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609600" y="4267200"/>
            <a:ext cx="6858000" cy="213360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344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5" grpId="0" autoUpdateAnimBg="0"/>
      <p:bldP spid="15376" grpId="0" autoUpdateAnimBg="0"/>
      <p:bldP spid="15377" grpId="0" autoUpdateAnimBg="0"/>
      <p:bldP spid="15378" grpId="0" autoUpdateAnimBg="0"/>
      <p:bldP spid="15379" grpId="0" autoUpdateAnimBg="0"/>
      <p:bldP spid="153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45312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zh-CN" u="sng" dirty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What Goes In The Box ?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Calculate the volumes of the cuboids below: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28600" y="1905000"/>
            <a:ext cx="5029200" cy="2057400"/>
            <a:chOff x="144" y="1200"/>
            <a:chExt cx="3168" cy="1296"/>
          </a:xfrm>
        </p:grpSpPr>
        <p:sp>
          <p:nvSpPr>
            <p:cNvPr id="72732" name="Text Box 18"/>
            <p:cNvSpPr txBox="1">
              <a:spLocks noChangeArrowheads="1"/>
            </p:cNvSpPr>
            <p:nvPr/>
          </p:nvSpPr>
          <p:spPr bwMode="auto">
            <a:xfrm>
              <a:off x="144" y="1200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(1) </a:t>
              </a:r>
            </a:p>
          </p:txBody>
        </p:sp>
        <p:sp>
          <p:nvSpPr>
            <p:cNvPr id="72733" name="AutoShape 19"/>
            <p:cNvSpPr>
              <a:spLocks noChangeArrowheads="1"/>
            </p:cNvSpPr>
            <p:nvPr/>
          </p:nvSpPr>
          <p:spPr bwMode="auto">
            <a:xfrm>
              <a:off x="768" y="1248"/>
              <a:ext cx="1728" cy="86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72734" name="Text Box 20"/>
            <p:cNvSpPr txBox="1">
              <a:spLocks noChangeArrowheads="1"/>
            </p:cNvSpPr>
            <p:nvPr/>
          </p:nvSpPr>
          <p:spPr bwMode="auto">
            <a:xfrm>
              <a:off x="1296" y="2208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14cm</a:t>
              </a:r>
            </a:p>
          </p:txBody>
        </p:sp>
        <p:sp>
          <p:nvSpPr>
            <p:cNvPr id="72735" name="Text Box 21"/>
            <p:cNvSpPr txBox="1">
              <a:spLocks noChangeArrowheads="1"/>
            </p:cNvSpPr>
            <p:nvPr/>
          </p:nvSpPr>
          <p:spPr bwMode="auto">
            <a:xfrm>
              <a:off x="2544" y="1968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5 cm</a:t>
              </a:r>
            </a:p>
          </p:txBody>
        </p:sp>
        <p:sp>
          <p:nvSpPr>
            <p:cNvPr id="72736" name="Text Box 22"/>
            <p:cNvSpPr txBox="1">
              <a:spLocks noChangeArrowheads="1"/>
            </p:cNvSpPr>
            <p:nvPr/>
          </p:nvSpPr>
          <p:spPr bwMode="auto">
            <a:xfrm>
              <a:off x="2640" y="1392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7cm</a:t>
              </a:r>
            </a:p>
          </p:txBody>
        </p:sp>
        <p:sp>
          <p:nvSpPr>
            <p:cNvPr id="72737" name="Line 23"/>
            <p:cNvSpPr>
              <a:spLocks noChangeShapeType="1"/>
            </p:cNvSpPr>
            <p:nvPr/>
          </p:nvSpPr>
          <p:spPr bwMode="auto">
            <a:xfrm>
              <a:off x="768" y="2208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738" name="Line 24"/>
            <p:cNvSpPr>
              <a:spLocks noChangeShapeType="1"/>
            </p:cNvSpPr>
            <p:nvPr/>
          </p:nvSpPr>
          <p:spPr bwMode="auto">
            <a:xfrm flipV="1">
              <a:off x="2352" y="1920"/>
              <a:ext cx="24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739" name="Line 25"/>
            <p:cNvSpPr>
              <a:spLocks noChangeShapeType="1"/>
            </p:cNvSpPr>
            <p:nvPr/>
          </p:nvSpPr>
          <p:spPr bwMode="auto">
            <a:xfrm flipV="1">
              <a:off x="2592" y="1248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486400" y="1905000"/>
            <a:ext cx="3810000" cy="2209800"/>
            <a:chOff x="3456" y="1200"/>
            <a:chExt cx="2400" cy="1392"/>
          </a:xfrm>
        </p:grpSpPr>
        <p:sp>
          <p:nvSpPr>
            <p:cNvPr id="72724" name="Text Box 27"/>
            <p:cNvSpPr txBox="1">
              <a:spLocks noChangeArrowheads="1"/>
            </p:cNvSpPr>
            <p:nvPr/>
          </p:nvSpPr>
          <p:spPr bwMode="auto">
            <a:xfrm>
              <a:off x="3456" y="1200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(2)</a:t>
              </a:r>
            </a:p>
          </p:txBody>
        </p:sp>
        <p:sp>
          <p:nvSpPr>
            <p:cNvPr id="72725" name="AutoShape 28"/>
            <p:cNvSpPr>
              <a:spLocks noChangeArrowheads="1"/>
            </p:cNvSpPr>
            <p:nvPr/>
          </p:nvSpPr>
          <p:spPr bwMode="auto">
            <a:xfrm>
              <a:off x="4080" y="1248"/>
              <a:ext cx="960" cy="912"/>
            </a:xfrm>
            <a:prstGeom prst="cube">
              <a:avLst>
                <a:gd name="adj" fmla="val 25000"/>
              </a:avLst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72726" name="Text Box 29"/>
            <p:cNvSpPr txBox="1">
              <a:spLocks noChangeArrowheads="1"/>
            </p:cNvSpPr>
            <p:nvPr/>
          </p:nvSpPr>
          <p:spPr bwMode="auto">
            <a:xfrm>
              <a:off x="4128" y="2304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3.4cm</a:t>
              </a:r>
            </a:p>
          </p:txBody>
        </p:sp>
        <p:sp>
          <p:nvSpPr>
            <p:cNvPr id="72727" name="Text Box 30"/>
            <p:cNvSpPr txBox="1">
              <a:spLocks noChangeArrowheads="1"/>
            </p:cNvSpPr>
            <p:nvPr/>
          </p:nvSpPr>
          <p:spPr bwMode="auto">
            <a:xfrm>
              <a:off x="5088" y="1968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3.4cm</a:t>
              </a:r>
            </a:p>
          </p:txBody>
        </p:sp>
        <p:sp>
          <p:nvSpPr>
            <p:cNvPr id="72728" name="Text Box 31"/>
            <p:cNvSpPr txBox="1">
              <a:spLocks noChangeArrowheads="1"/>
            </p:cNvSpPr>
            <p:nvPr/>
          </p:nvSpPr>
          <p:spPr bwMode="auto">
            <a:xfrm>
              <a:off x="5184" y="1440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3.4cm</a:t>
              </a:r>
            </a:p>
          </p:txBody>
        </p:sp>
        <p:sp>
          <p:nvSpPr>
            <p:cNvPr id="72729" name="Line 32"/>
            <p:cNvSpPr>
              <a:spLocks noChangeShapeType="1"/>
            </p:cNvSpPr>
            <p:nvPr/>
          </p:nvSpPr>
          <p:spPr bwMode="auto">
            <a:xfrm>
              <a:off x="4080" y="2256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730" name="Line 33"/>
            <p:cNvSpPr>
              <a:spLocks noChangeShapeType="1"/>
            </p:cNvSpPr>
            <p:nvPr/>
          </p:nvSpPr>
          <p:spPr bwMode="auto">
            <a:xfrm flipV="1">
              <a:off x="4896" y="1920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731" name="Line 34"/>
            <p:cNvSpPr>
              <a:spLocks noChangeShapeType="1"/>
            </p:cNvSpPr>
            <p:nvPr/>
          </p:nvSpPr>
          <p:spPr bwMode="auto">
            <a:xfrm flipV="1">
              <a:off x="5136" y="1200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914400" y="4572000"/>
            <a:ext cx="6019800" cy="1981200"/>
            <a:chOff x="1008" y="2976"/>
            <a:chExt cx="3792" cy="1248"/>
          </a:xfrm>
        </p:grpSpPr>
        <p:sp>
          <p:nvSpPr>
            <p:cNvPr id="72716" name="Text Box 36"/>
            <p:cNvSpPr txBox="1">
              <a:spLocks noChangeArrowheads="1"/>
            </p:cNvSpPr>
            <p:nvPr/>
          </p:nvSpPr>
          <p:spPr bwMode="auto">
            <a:xfrm>
              <a:off x="1008" y="3024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(3)</a:t>
              </a:r>
            </a:p>
          </p:txBody>
        </p:sp>
        <p:sp>
          <p:nvSpPr>
            <p:cNvPr id="72717" name="AutoShape 37"/>
            <p:cNvSpPr>
              <a:spLocks noChangeArrowheads="1"/>
            </p:cNvSpPr>
            <p:nvPr/>
          </p:nvSpPr>
          <p:spPr bwMode="auto">
            <a:xfrm>
              <a:off x="1584" y="2976"/>
              <a:ext cx="2544" cy="864"/>
            </a:xfrm>
            <a:prstGeom prst="cube">
              <a:avLst>
                <a:gd name="adj" fmla="val 25000"/>
              </a:avLst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72718" name="Text Box 38"/>
            <p:cNvSpPr txBox="1">
              <a:spLocks noChangeArrowheads="1"/>
            </p:cNvSpPr>
            <p:nvPr/>
          </p:nvSpPr>
          <p:spPr bwMode="auto">
            <a:xfrm>
              <a:off x="2256" y="3936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8.9 m</a:t>
              </a:r>
            </a:p>
          </p:txBody>
        </p:sp>
        <p:sp>
          <p:nvSpPr>
            <p:cNvPr id="72719" name="Text Box 39"/>
            <p:cNvSpPr txBox="1">
              <a:spLocks noChangeArrowheads="1"/>
            </p:cNvSpPr>
            <p:nvPr/>
          </p:nvSpPr>
          <p:spPr bwMode="auto">
            <a:xfrm>
              <a:off x="4272" y="3600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2.7m</a:t>
              </a:r>
            </a:p>
          </p:txBody>
        </p:sp>
        <p:sp>
          <p:nvSpPr>
            <p:cNvPr id="72720" name="Text Box 40"/>
            <p:cNvSpPr txBox="1">
              <a:spLocks noChangeArrowheads="1"/>
            </p:cNvSpPr>
            <p:nvPr/>
          </p:nvSpPr>
          <p:spPr bwMode="auto">
            <a:xfrm>
              <a:off x="4272" y="3120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3.2m</a:t>
              </a:r>
            </a:p>
          </p:txBody>
        </p:sp>
        <p:sp>
          <p:nvSpPr>
            <p:cNvPr id="72721" name="Line 41"/>
            <p:cNvSpPr>
              <a:spLocks noChangeShapeType="1"/>
            </p:cNvSpPr>
            <p:nvPr/>
          </p:nvSpPr>
          <p:spPr bwMode="auto">
            <a:xfrm>
              <a:off x="1584" y="3936"/>
              <a:ext cx="2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722" name="Line 42"/>
            <p:cNvSpPr>
              <a:spLocks noChangeShapeType="1"/>
            </p:cNvSpPr>
            <p:nvPr/>
          </p:nvSpPr>
          <p:spPr bwMode="auto">
            <a:xfrm flipV="1">
              <a:off x="3984" y="3648"/>
              <a:ext cx="24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723" name="Line 43"/>
            <p:cNvSpPr>
              <a:spLocks noChangeShapeType="1"/>
            </p:cNvSpPr>
            <p:nvPr/>
          </p:nvSpPr>
          <p:spPr bwMode="auto">
            <a:xfrm flipV="1">
              <a:off x="4224" y="2976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6429" name="Rectangle 45"/>
          <p:cNvSpPr>
            <a:spLocks noChangeArrowheads="1"/>
          </p:cNvSpPr>
          <p:nvPr/>
        </p:nvSpPr>
        <p:spPr bwMode="auto">
          <a:xfrm>
            <a:off x="4191000" y="3657600"/>
            <a:ext cx="1219200" cy="609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7696200" y="3962400"/>
            <a:ext cx="1219200" cy="609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16431" name="Rectangle 47"/>
          <p:cNvSpPr>
            <a:spLocks noChangeArrowheads="1"/>
          </p:cNvSpPr>
          <p:nvPr/>
        </p:nvSpPr>
        <p:spPr bwMode="auto">
          <a:xfrm>
            <a:off x="7315200" y="5562600"/>
            <a:ext cx="1219200" cy="609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4191000" y="3733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bg2"/>
                </a:solidFill>
                <a:ea typeface="宋体" charset="0"/>
                <a:cs typeface="宋体" charset="0"/>
              </a:rPr>
              <a:t>490cm</a:t>
            </a:r>
            <a:r>
              <a:rPr lang="en-GB" altLang="zh-CN" baseline="30000">
                <a:solidFill>
                  <a:schemeClr val="bg2"/>
                </a:solidFill>
                <a:ea typeface="宋体" charset="0"/>
                <a:cs typeface="宋体" charset="0"/>
              </a:rPr>
              <a:t>3</a:t>
            </a:r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7696200" y="4038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bg2"/>
                </a:solidFill>
                <a:ea typeface="宋体" charset="0"/>
                <a:cs typeface="宋体" charset="0"/>
              </a:rPr>
              <a:t>39.3cm</a:t>
            </a:r>
            <a:r>
              <a:rPr lang="en-GB" altLang="zh-CN" baseline="30000">
                <a:solidFill>
                  <a:schemeClr val="bg2"/>
                </a:solidFill>
                <a:ea typeface="宋体" charset="0"/>
                <a:cs typeface="宋体" charset="0"/>
              </a:rPr>
              <a:t>3</a:t>
            </a: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7315200" y="56388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bg2"/>
                </a:solidFill>
                <a:ea typeface="宋体" charset="0"/>
                <a:cs typeface="宋体" charset="0"/>
              </a:rPr>
              <a:t>76.9 m</a:t>
            </a:r>
            <a:r>
              <a:rPr lang="en-GB" altLang="zh-CN" baseline="30000">
                <a:solidFill>
                  <a:schemeClr val="bg2"/>
                </a:solidFill>
                <a:ea typeface="宋体" charset="0"/>
                <a:cs typeface="宋体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275662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  <p:bldP spid="16429" grpId="0" animBg="1"/>
      <p:bldP spid="16430" grpId="0" animBg="1"/>
      <p:bldP spid="16431" grpId="0" animBg="1"/>
      <p:bldP spid="16432" grpId="0" autoUpdateAnimBg="0"/>
      <p:bldP spid="16434" grpId="0" autoUpdateAnimBg="0"/>
      <p:bldP spid="1643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PRACTICE EXERCISE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22" y="1417638"/>
            <a:ext cx="63754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386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zh-CN" u="sng" dirty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2</a:t>
            </a:r>
            <a:r>
              <a:rPr lang="en-GB" altLang="zh-CN" u="sng" dirty="0" smtClean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. The </a:t>
            </a:r>
            <a:r>
              <a:rPr lang="en-GB" altLang="zh-CN" u="sng" dirty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Volume Of A Trian</a:t>
            </a:r>
            <a:r>
              <a:rPr lang="en-GB" altLang="zh-CN" dirty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g</a:t>
            </a:r>
            <a:r>
              <a:rPr lang="en-GB" altLang="zh-CN" u="sng" dirty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ular Prism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228600" y="7620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Consider the triangular prism below: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Volume = Cross Section x Height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4419600" y="18288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rgbClr val="66FF33"/>
                </a:solidFill>
                <a:ea typeface="宋体" charset="0"/>
                <a:cs typeface="宋体" charset="0"/>
              </a:rPr>
              <a:t>What shape is the cross section ?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4495800" y="22098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Triangle.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4495800" y="25146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rgbClr val="66FF33"/>
                </a:solidFill>
                <a:ea typeface="宋体" charset="0"/>
                <a:cs typeface="宋体" charset="0"/>
              </a:rPr>
              <a:t>Calculate the area of the triangle: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0" y="1295400"/>
            <a:ext cx="3962400" cy="3048000"/>
            <a:chOff x="0" y="816"/>
            <a:chExt cx="2496" cy="1920"/>
          </a:xfrm>
        </p:grpSpPr>
        <p:grpSp>
          <p:nvGrpSpPr>
            <p:cNvPr id="74769" name="Group 20"/>
            <p:cNvGrpSpPr>
              <a:grpSpLocks/>
            </p:cNvGrpSpPr>
            <p:nvPr/>
          </p:nvGrpSpPr>
          <p:grpSpPr bwMode="auto">
            <a:xfrm>
              <a:off x="624" y="816"/>
              <a:ext cx="1872" cy="1920"/>
              <a:chOff x="480" y="816"/>
              <a:chExt cx="1872" cy="1920"/>
            </a:xfrm>
          </p:grpSpPr>
          <p:grpSp>
            <p:nvGrpSpPr>
              <p:cNvPr id="74772" name="Group 14"/>
              <p:cNvGrpSpPr>
                <a:grpSpLocks/>
              </p:cNvGrpSpPr>
              <p:nvPr/>
            </p:nvGrpSpPr>
            <p:grpSpPr bwMode="auto">
              <a:xfrm>
                <a:off x="480" y="816"/>
                <a:ext cx="1680" cy="1488"/>
                <a:chOff x="480" y="624"/>
                <a:chExt cx="1680" cy="1488"/>
              </a:xfrm>
            </p:grpSpPr>
            <p:grpSp>
              <p:nvGrpSpPr>
                <p:cNvPr id="74777" name="Group 12"/>
                <p:cNvGrpSpPr>
                  <a:grpSpLocks/>
                </p:cNvGrpSpPr>
                <p:nvPr/>
              </p:nvGrpSpPr>
              <p:grpSpPr bwMode="auto">
                <a:xfrm>
                  <a:off x="480" y="624"/>
                  <a:ext cx="1680" cy="1488"/>
                  <a:chOff x="816" y="624"/>
                  <a:chExt cx="1680" cy="1488"/>
                </a:xfrm>
              </p:grpSpPr>
              <p:sp>
                <p:nvSpPr>
                  <p:cNvPr id="74779" name="AutoShape 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1104"/>
                    <a:ext cx="864" cy="1008"/>
                  </a:xfrm>
                  <a:prstGeom prst="rtTriangle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 altLang="zh-CN">
                      <a:ea typeface="宋体" charset="0"/>
                      <a:cs typeface="宋体" charset="0"/>
                    </a:endParaRPr>
                  </a:p>
                </p:txBody>
              </p:sp>
              <p:sp>
                <p:nvSpPr>
                  <p:cNvPr id="74780" name="Line 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6" y="624"/>
                    <a:ext cx="768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4781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80" y="1632"/>
                    <a:ext cx="768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4782" name="Line 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6" y="1632"/>
                    <a:ext cx="768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prstDash val="sysDot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4783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624"/>
                    <a:ext cx="0" cy="100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4784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1632"/>
                    <a:ext cx="91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4785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624"/>
                    <a:ext cx="864" cy="100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4778" name="Rectangle 13"/>
                <p:cNvSpPr>
                  <a:spLocks noChangeArrowheads="1"/>
                </p:cNvSpPr>
                <p:nvPr/>
              </p:nvSpPr>
              <p:spPr bwMode="auto">
                <a:xfrm>
                  <a:off x="480" y="1920"/>
                  <a:ext cx="192" cy="192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 altLang="zh-CN">
                    <a:ea typeface="宋体" charset="0"/>
                    <a:cs typeface="宋体" charset="0"/>
                  </a:endParaRPr>
                </a:p>
              </p:txBody>
            </p:sp>
          </p:grpSp>
          <p:sp>
            <p:nvSpPr>
              <p:cNvPr id="74773" name="Text Box 16"/>
              <p:cNvSpPr txBox="1">
                <a:spLocks noChangeArrowheads="1"/>
              </p:cNvSpPr>
              <p:nvPr/>
            </p:nvSpPr>
            <p:spPr bwMode="auto">
              <a:xfrm>
                <a:off x="624" y="2448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5cm</a:t>
                </a:r>
              </a:p>
            </p:txBody>
          </p:sp>
          <p:sp>
            <p:nvSpPr>
              <p:cNvPr id="74774" name="Text Box 17"/>
              <p:cNvSpPr txBox="1">
                <a:spLocks noChangeArrowheads="1"/>
              </p:cNvSpPr>
              <p:nvPr/>
            </p:nvSpPr>
            <p:spPr bwMode="auto">
              <a:xfrm>
                <a:off x="1824" y="2112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8cm</a:t>
                </a:r>
              </a:p>
            </p:txBody>
          </p:sp>
          <p:sp>
            <p:nvSpPr>
              <p:cNvPr id="74775" name="Line 18"/>
              <p:cNvSpPr>
                <a:spLocks noChangeShapeType="1"/>
              </p:cNvSpPr>
              <p:nvPr/>
            </p:nvSpPr>
            <p:spPr bwMode="auto">
              <a:xfrm>
                <a:off x="480" y="2400"/>
                <a:ext cx="8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4776" name="Line 19"/>
              <p:cNvSpPr>
                <a:spLocks noChangeShapeType="1"/>
              </p:cNvSpPr>
              <p:nvPr/>
            </p:nvSpPr>
            <p:spPr bwMode="auto">
              <a:xfrm flipV="1">
                <a:off x="1488" y="1920"/>
                <a:ext cx="768" cy="4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4770" name="Text Box 26"/>
            <p:cNvSpPr txBox="1">
              <a:spLocks noChangeArrowheads="1"/>
            </p:cNvSpPr>
            <p:nvPr/>
          </p:nvSpPr>
          <p:spPr bwMode="auto">
            <a:xfrm>
              <a:off x="0" y="1632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5cm</a:t>
              </a:r>
            </a:p>
          </p:txBody>
        </p:sp>
        <p:sp>
          <p:nvSpPr>
            <p:cNvPr id="74771" name="Line 27"/>
            <p:cNvSpPr>
              <a:spLocks noChangeShapeType="1"/>
            </p:cNvSpPr>
            <p:nvPr/>
          </p:nvSpPr>
          <p:spPr bwMode="auto">
            <a:xfrm>
              <a:off x="480" y="1248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4572000" y="2895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A = ½ x base x height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4572000" y="32004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A = 0.5 x 5 x 5 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4572000" y="3581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A = 12.5cm</a:t>
            </a:r>
            <a:r>
              <a:rPr lang="en-GB" altLang="zh-CN" baseline="30000">
                <a:solidFill>
                  <a:schemeClr val="tx2"/>
                </a:solidFill>
                <a:ea typeface="宋体" charset="0"/>
                <a:cs typeface="宋体" charset="0"/>
              </a:rPr>
              <a:t>2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4495800" y="39624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rgbClr val="66FF33"/>
                </a:solidFill>
                <a:ea typeface="宋体" charset="0"/>
                <a:cs typeface="宋体" charset="0"/>
              </a:rPr>
              <a:t>Calculate the volume: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4495800" y="43434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Volume = Cross Section x Length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4495800" y="48006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V = 12.5 x 8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4495800" y="5181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u="sng">
                <a:solidFill>
                  <a:schemeClr val="tx2"/>
                </a:solidFill>
                <a:ea typeface="宋体" charset="0"/>
                <a:cs typeface="宋体" charset="0"/>
              </a:rPr>
              <a:t>V = 100 cm</a:t>
            </a:r>
            <a:r>
              <a:rPr lang="en-GB" altLang="zh-CN" u="sng" baseline="30000">
                <a:solidFill>
                  <a:schemeClr val="tx2"/>
                </a:solidFill>
                <a:ea typeface="宋体" charset="0"/>
                <a:cs typeface="宋体" charset="0"/>
              </a:rPr>
              <a:t>3</a:t>
            </a:r>
          </a:p>
        </p:txBody>
      </p:sp>
      <p:sp>
        <p:nvSpPr>
          <p:cNvPr id="19494" name="AutoShape 38"/>
          <p:cNvSpPr>
            <a:spLocks noChangeArrowheads="1"/>
          </p:cNvSpPr>
          <p:nvPr/>
        </p:nvSpPr>
        <p:spPr bwMode="auto">
          <a:xfrm>
            <a:off x="990600" y="2057400"/>
            <a:ext cx="1371600" cy="1600200"/>
          </a:xfrm>
          <a:prstGeom prst="rtTriangle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152400" y="4495800"/>
            <a:ext cx="4191000" cy="197485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rgbClr val="FFFF00"/>
                </a:solidFill>
                <a:ea typeface="宋体" charset="0"/>
                <a:cs typeface="宋体" charset="0"/>
              </a:rPr>
              <a:t>The formula for the volume of a triangular prism is :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rgbClr val="FFFF00"/>
                </a:solidFill>
                <a:ea typeface="宋体" charset="0"/>
                <a:cs typeface="宋体" charset="0"/>
              </a:rPr>
              <a:t>            V = ½ b h l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rgbClr val="FFFF00"/>
                </a:solidFill>
                <a:ea typeface="宋体" charset="0"/>
                <a:cs typeface="宋体" charset="0"/>
              </a:rPr>
              <a:t>b= base   h = height    l = length</a:t>
            </a:r>
          </a:p>
        </p:txBody>
      </p:sp>
    </p:spTree>
    <p:extLst>
      <p:ext uri="{BB962C8B-B14F-4D97-AF65-F5344CB8AC3E}">
        <p14:creationId xmlns:p14="http://schemas.microsoft.com/office/powerpoint/2010/main" xmlns="" val="81502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71" grpId="0" autoUpdateAnimBg="0"/>
      <p:bldP spid="19477" grpId="0" autoUpdateAnimBg="0"/>
      <p:bldP spid="19478" grpId="0" autoUpdateAnimBg="0"/>
      <p:bldP spid="19479" grpId="0" autoUpdateAnimBg="0"/>
      <p:bldP spid="19480" grpId="0" autoUpdateAnimBg="0"/>
      <p:bldP spid="19487" grpId="0" autoUpdateAnimBg="0"/>
      <p:bldP spid="19488" grpId="0" autoUpdateAnimBg="0"/>
      <p:bldP spid="19489" grpId="0" autoUpdateAnimBg="0"/>
      <p:bldP spid="19490" grpId="0" autoUpdateAnimBg="0"/>
      <p:bldP spid="19491" grpId="0" autoUpdateAnimBg="0"/>
      <p:bldP spid="19492" grpId="0" autoUpdateAnimBg="0"/>
      <p:bldP spid="19493" grpId="0" autoUpdateAnimBg="0"/>
      <p:bldP spid="19494" grpId="0" animBg="1"/>
      <p:bldP spid="19495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/>
            <a:r>
              <a:rPr lang="en-GB" altLang="zh-CN" u="sng" dirty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What Goes In The Box ?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rgbClr val="66FF33"/>
                </a:solidFill>
                <a:ea typeface="宋体" charset="0"/>
                <a:cs typeface="宋体" charset="0"/>
              </a:rPr>
              <a:t>Calculate the volume of the shapes below:</a:t>
            </a: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724400" y="1447800"/>
            <a:ext cx="3810000" cy="3429000"/>
            <a:chOff x="2976" y="912"/>
            <a:chExt cx="2400" cy="2160"/>
          </a:xfrm>
        </p:grpSpPr>
        <p:grpSp>
          <p:nvGrpSpPr>
            <p:cNvPr id="75803" name="Group 22"/>
            <p:cNvGrpSpPr>
              <a:grpSpLocks/>
            </p:cNvGrpSpPr>
            <p:nvPr/>
          </p:nvGrpSpPr>
          <p:grpSpPr bwMode="auto">
            <a:xfrm>
              <a:off x="2976" y="912"/>
              <a:ext cx="2208" cy="1728"/>
              <a:chOff x="2976" y="1008"/>
              <a:chExt cx="2208" cy="1440"/>
            </a:xfrm>
          </p:grpSpPr>
          <p:sp>
            <p:nvSpPr>
              <p:cNvPr id="75810" name="Text Box 15"/>
              <p:cNvSpPr txBox="1">
                <a:spLocks noChangeArrowheads="1"/>
              </p:cNvSpPr>
              <p:nvPr/>
            </p:nvSpPr>
            <p:spPr bwMode="auto">
              <a:xfrm>
                <a:off x="2976" y="1296"/>
                <a:ext cx="48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 dirty="0" smtClean="0">
                    <a:ea typeface="宋体" charset="0"/>
                    <a:cs typeface="宋体" charset="0"/>
                  </a:rPr>
                  <a:t>(1)</a:t>
                </a:r>
                <a:endParaRPr lang="en-GB" altLang="zh-CN" dirty="0">
                  <a:ea typeface="宋体" charset="0"/>
                  <a:cs typeface="宋体" charset="0"/>
                </a:endParaRPr>
              </a:p>
            </p:txBody>
          </p:sp>
          <p:grpSp>
            <p:nvGrpSpPr>
              <p:cNvPr id="75811" name="Group 21"/>
              <p:cNvGrpSpPr>
                <a:grpSpLocks/>
              </p:cNvGrpSpPr>
              <p:nvPr/>
            </p:nvGrpSpPr>
            <p:grpSpPr bwMode="auto">
              <a:xfrm>
                <a:off x="3648" y="1008"/>
                <a:ext cx="1536" cy="1440"/>
                <a:chOff x="3648" y="1008"/>
                <a:chExt cx="1536" cy="1440"/>
              </a:xfrm>
            </p:grpSpPr>
            <p:sp>
              <p:nvSpPr>
                <p:cNvPr id="75812" name="AutoShape 16"/>
                <p:cNvSpPr>
                  <a:spLocks noChangeArrowheads="1"/>
                </p:cNvSpPr>
                <p:nvPr/>
              </p:nvSpPr>
              <p:spPr bwMode="auto">
                <a:xfrm>
                  <a:off x="3648" y="1488"/>
                  <a:ext cx="912" cy="960"/>
                </a:xfrm>
                <a:prstGeom prst="rtTriangl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 altLang="zh-CN">
                    <a:ea typeface="宋体" charset="0"/>
                    <a:cs typeface="宋体" charset="0"/>
                  </a:endParaRPr>
                </a:p>
              </p:txBody>
            </p:sp>
            <p:sp>
              <p:nvSpPr>
                <p:cNvPr id="75813" name="AutoShape 17"/>
                <p:cNvSpPr>
                  <a:spLocks noChangeArrowheads="1"/>
                </p:cNvSpPr>
                <p:nvPr/>
              </p:nvSpPr>
              <p:spPr bwMode="auto">
                <a:xfrm>
                  <a:off x="4272" y="1008"/>
                  <a:ext cx="912" cy="960"/>
                </a:xfrm>
                <a:prstGeom prst="rtTriangl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 altLang="zh-CN">
                    <a:ea typeface="宋体" charset="0"/>
                    <a:cs typeface="宋体" charset="0"/>
                  </a:endParaRPr>
                </a:p>
              </p:txBody>
            </p:sp>
            <p:sp>
              <p:nvSpPr>
                <p:cNvPr id="75814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3648" y="1008"/>
                  <a:ext cx="624" cy="48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5815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4560" y="1968"/>
                  <a:ext cx="624" cy="48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5816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648" y="1968"/>
                  <a:ext cx="624" cy="48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75804" name="Text Box 23"/>
            <p:cNvSpPr txBox="1">
              <a:spLocks noChangeArrowheads="1"/>
            </p:cNvSpPr>
            <p:nvPr/>
          </p:nvSpPr>
          <p:spPr bwMode="auto">
            <a:xfrm>
              <a:off x="3792" y="2784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3m</a:t>
              </a:r>
            </a:p>
          </p:txBody>
        </p:sp>
        <p:sp>
          <p:nvSpPr>
            <p:cNvPr id="75805" name="Text Box 24"/>
            <p:cNvSpPr txBox="1">
              <a:spLocks noChangeArrowheads="1"/>
            </p:cNvSpPr>
            <p:nvPr/>
          </p:nvSpPr>
          <p:spPr bwMode="auto">
            <a:xfrm>
              <a:off x="3072" y="1920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4m</a:t>
              </a:r>
            </a:p>
          </p:txBody>
        </p:sp>
        <p:sp>
          <p:nvSpPr>
            <p:cNvPr id="75806" name="Text Box 25"/>
            <p:cNvSpPr txBox="1">
              <a:spLocks noChangeArrowheads="1"/>
            </p:cNvSpPr>
            <p:nvPr/>
          </p:nvSpPr>
          <p:spPr bwMode="auto">
            <a:xfrm>
              <a:off x="4992" y="2400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5m</a:t>
              </a:r>
            </a:p>
          </p:txBody>
        </p:sp>
        <p:sp>
          <p:nvSpPr>
            <p:cNvPr id="75807" name="Line 26"/>
            <p:cNvSpPr>
              <a:spLocks noChangeShapeType="1"/>
            </p:cNvSpPr>
            <p:nvPr/>
          </p:nvSpPr>
          <p:spPr bwMode="auto">
            <a:xfrm>
              <a:off x="3456" y="1488"/>
              <a:ext cx="0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808" name="Line 27"/>
            <p:cNvSpPr>
              <a:spLocks noChangeShapeType="1"/>
            </p:cNvSpPr>
            <p:nvPr/>
          </p:nvSpPr>
          <p:spPr bwMode="auto">
            <a:xfrm>
              <a:off x="3648" y="2784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809" name="Line 28"/>
            <p:cNvSpPr>
              <a:spLocks noChangeShapeType="1"/>
            </p:cNvSpPr>
            <p:nvPr/>
          </p:nvSpPr>
          <p:spPr bwMode="auto">
            <a:xfrm flipH="1">
              <a:off x="4704" y="2112"/>
              <a:ext cx="576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1371600" y="4038600"/>
            <a:ext cx="4648200" cy="2667000"/>
            <a:chOff x="864" y="2544"/>
            <a:chExt cx="2928" cy="1680"/>
          </a:xfrm>
        </p:grpSpPr>
        <p:grpSp>
          <p:nvGrpSpPr>
            <p:cNvPr id="75788" name="Group 37"/>
            <p:cNvGrpSpPr>
              <a:grpSpLocks/>
            </p:cNvGrpSpPr>
            <p:nvPr/>
          </p:nvGrpSpPr>
          <p:grpSpPr bwMode="auto">
            <a:xfrm>
              <a:off x="1296" y="2544"/>
              <a:ext cx="2112" cy="1344"/>
              <a:chOff x="1104" y="2592"/>
              <a:chExt cx="2112" cy="1344"/>
            </a:xfrm>
          </p:grpSpPr>
          <p:sp>
            <p:nvSpPr>
              <p:cNvPr id="75796" name="Text Box 30"/>
              <p:cNvSpPr txBox="1">
                <a:spLocks noChangeArrowheads="1"/>
              </p:cNvSpPr>
              <p:nvPr/>
            </p:nvSpPr>
            <p:spPr bwMode="auto">
              <a:xfrm>
                <a:off x="1104" y="3072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 dirty="0" smtClean="0">
                    <a:ea typeface="宋体" charset="0"/>
                    <a:cs typeface="宋体" charset="0"/>
                  </a:rPr>
                  <a:t>(2)</a:t>
                </a:r>
                <a:endParaRPr lang="en-GB" altLang="zh-CN" dirty="0">
                  <a:ea typeface="宋体" charset="0"/>
                  <a:cs typeface="宋体" charset="0"/>
                </a:endParaRPr>
              </a:p>
            </p:txBody>
          </p:sp>
          <p:grpSp>
            <p:nvGrpSpPr>
              <p:cNvPr id="75797" name="Group 36"/>
              <p:cNvGrpSpPr>
                <a:grpSpLocks/>
              </p:cNvGrpSpPr>
              <p:nvPr/>
            </p:nvGrpSpPr>
            <p:grpSpPr bwMode="auto">
              <a:xfrm>
                <a:off x="1488" y="2592"/>
                <a:ext cx="1728" cy="1344"/>
                <a:chOff x="1344" y="2688"/>
                <a:chExt cx="1728" cy="1344"/>
              </a:xfrm>
            </p:grpSpPr>
            <p:sp>
              <p:nvSpPr>
                <p:cNvPr id="75798" name="AutoShape 31"/>
                <p:cNvSpPr>
                  <a:spLocks noChangeArrowheads="1"/>
                </p:cNvSpPr>
                <p:nvPr/>
              </p:nvSpPr>
              <p:spPr bwMode="auto">
                <a:xfrm>
                  <a:off x="1344" y="3024"/>
                  <a:ext cx="864" cy="1008"/>
                </a:xfrm>
                <a:prstGeom prst="triangle">
                  <a:avLst>
                    <a:gd name="adj" fmla="val 50000"/>
                  </a:avLst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 altLang="zh-CN">
                    <a:ea typeface="宋体" charset="0"/>
                    <a:cs typeface="宋体" charset="0"/>
                  </a:endParaRPr>
                </a:p>
              </p:txBody>
            </p:sp>
            <p:sp>
              <p:nvSpPr>
                <p:cNvPr id="75799" name="AutoShape 32"/>
                <p:cNvSpPr>
                  <a:spLocks noChangeArrowheads="1"/>
                </p:cNvSpPr>
                <p:nvPr/>
              </p:nvSpPr>
              <p:spPr bwMode="auto">
                <a:xfrm>
                  <a:off x="2208" y="2688"/>
                  <a:ext cx="864" cy="1008"/>
                </a:xfrm>
                <a:prstGeom prst="triangle">
                  <a:avLst>
                    <a:gd name="adj" fmla="val 50000"/>
                  </a:avLst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 altLang="zh-CN">
                    <a:ea typeface="宋体" charset="0"/>
                    <a:cs typeface="宋体" charset="0"/>
                  </a:endParaRPr>
                </a:p>
              </p:txBody>
            </p:sp>
            <p:sp>
              <p:nvSpPr>
                <p:cNvPr id="75800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776" y="2688"/>
                  <a:ext cx="864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5801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208" y="3696"/>
                  <a:ext cx="864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5802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1344" y="3696"/>
                  <a:ext cx="912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75789" name="Text Box 38"/>
            <p:cNvSpPr txBox="1">
              <a:spLocks noChangeArrowheads="1"/>
            </p:cNvSpPr>
            <p:nvPr/>
          </p:nvSpPr>
          <p:spPr bwMode="auto">
            <a:xfrm>
              <a:off x="1824" y="393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6cm</a:t>
              </a:r>
            </a:p>
          </p:txBody>
        </p:sp>
        <p:sp>
          <p:nvSpPr>
            <p:cNvPr id="75790" name="Text Box 39"/>
            <p:cNvSpPr txBox="1">
              <a:spLocks noChangeArrowheads="1"/>
            </p:cNvSpPr>
            <p:nvPr/>
          </p:nvSpPr>
          <p:spPr bwMode="auto">
            <a:xfrm>
              <a:off x="3072" y="3792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12cm</a:t>
              </a:r>
            </a:p>
          </p:txBody>
        </p:sp>
        <p:sp>
          <p:nvSpPr>
            <p:cNvPr id="75791" name="Line 40"/>
            <p:cNvSpPr>
              <a:spLocks noChangeShapeType="1"/>
            </p:cNvSpPr>
            <p:nvPr/>
          </p:nvSpPr>
          <p:spPr bwMode="auto">
            <a:xfrm>
              <a:off x="2112" y="2880"/>
              <a:ext cx="0" cy="1008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792" name="Line 41"/>
            <p:cNvSpPr>
              <a:spLocks noChangeShapeType="1"/>
            </p:cNvSpPr>
            <p:nvPr/>
          </p:nvSpPr>
          <p:spPr bwMode="auto">
            <a:xfrm flipH="1">
              <a:off x="1344" y="3552"/>
              <a:ext cx="72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793" name="Text Box 42"/>
            <p:cNvSpPr txBox="1">
              <a:spLocks noChangeArrowheads="1"/>
            </p:cNvSpPr>
            <p:nvPr/>
          </p:nvSpPr>
          <p:spPr bwMode="auto">
            <a:xfrm>
              <a:off x="864" y="3360"/>
              <a:ext cx="4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 dirty="0" smtClean="0">
                  <a:ea typeface="宋体" charset="0"/>
                  <a:cs typeface="宋体" charset="0"/>
                </a:rPr>
                <a:t>8cm</a:t>
              </a:r>
              <a:endParaRPr lang="en-GB" altLang="zh-CN" dirty="0">
                <a:ea typeface="宋体" charset="0"/>
                <a:cs typeface="宋体" charset="0"/>
              </a:endParaRPr>
            </a:p>
          </p:txBody>
        </p:sp>
        <p:sp>
          <p:nvSpPr>
            <p:cNvPr id="75794" name="Line 43"/>
            <p:cNvSpPr>
              <a:spLocks noChangeShapeType="1"/>
            </p:cNvSpPr>
            <p:nvPr/>
          </p:nvSpPr>
          <p:spPr bwMode="auto">
            <a:xfrm flipV="1">
              <a:off x="2640" y="3648"/>
              <a:ext cx="86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795" name="Line 44"/>
            <p:cNvSpPr>
              <a:spLocks noChangeShapeType="1"/>
            </p:cNvSpPr>
            <p:nvPr/>
          </p:nvSpPr>
          <p:spPr bwMode="auto">
            <a:xfrm>
              <a:off x="1632" y="3984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671" name="Rectangle 47"/>
          <p:cNvSpPr>
            <a:spLocks noChangeArrowheads="1"/>
          </p:cNvSpPr>
          <p:nvPr/>
        </p:nvSpPr>
        <p:spPr bwMode="auto">
          <a:xfrm>
            <a:off x="7467600" y="4648200"/>
            <a:ext cx="1295400" cy="762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26672" name="Rectangle 48"/>
          <p:cNvSpPr>
            <a:spLocks noChangeArrowheads="1"/>
          </p:cNvSpPr>
          <p:nvPr/>
        </p:nvSpPr>
        <p:spPr bwMode="auto">
          <a:xfrm>
            <a:off x="6019800" y="5791200"/>
            <a:ext cx="1295400" cy="762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>
            <a:off x="7620000" y="48006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bg2"/>
                </a:solidFill>
                <a:ea typeface="宋体" charset="0"/>
                <a:cs typeface="宋体" charset="0"/>
              </a:rPr>
              <a:t>30m</a:t>
            </a:r>
            <a:r>
              <a:rPr lang="en-GB" altLang="zh-CN" baseline="30000">
                <a:solidFill>
                  <a:schemeClr val="bg2"/>
                </a:solidFill>
                <a:ea typeface="宋体" charset="0"/>
                <a:cs typeface="宋体" charset="0"/>
              </a:rPr>
              <a:t>3</a:t>
            </a:r>
          </a:p>
        </p:txBody>
      </p:sp>
      <p:sp>
        <p:nvSpPr>
          <p:cNvPr id="26675" name="Text Box 51"/>
          <p:cNvSpPr txBox="1">
            <a:spLocks noChangeArrowheads="1"/>
          </p:cNvSpPr>
          <p:nvPr/>
        </p:nvSpPr>
        <p:spPr bwMode="auto">
          <a:xfrm>
            <a:off x="6096000" y="59436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bg2"/>
                </a:solidFill>
                <a:ea typeface="宋体" charset="0"/>
                <a:cs typeface="宋体" charset="0"/>
              </a:rPr>
              <a:t>288cm</a:t>
            </a:r>
            <a:r>
              <a:rPr lang="en-GB" altLang="zh-CN" baseline="30000">
                <a:solidFill>
                  <a:schemeClr val="bg2"/>
                </a:solidFill>
                <a:ea typeface="宋体" charset="0"/>
                <a:cs typeface="宋体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235916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autoUpdateAnimBg="0"/>
      <p:bldP spid="26671" grpId="0" animBg="1"/>
      <p:bldP spid="26672" grpId="0" animBg="1"/>
      <p:bldP spid="26674" grpId="0" autoUpdateAnimBg="0"/>
      <p:bldP spid="2667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09-15 at 11.29.2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1142" y="1119673"/>
            <a:ext cx="8404627" cy="5738327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zh-CN" sz="3000" u="sng" dirty="0" smtClean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3. Volume Of A </a:t>
            </a:r>
            <a:r>
              <a:rPr lang="en-GB" altLang="zh-CN" sz="3000" u="sng" dirty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R</a:t>
            </a:r>
            <a:r>
              <a:rPr lang="en-GB" altLang="zh-CN" sz="3000" u="sng" dirty="0" smtClean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ight Prism and a Right Pyramid</a:t>
            </a:r>
            <a:endParaRPr lang="en-GB" altLang="zh-CN" sz="3000" u="sng" dirty="0">
              <a:solidFill>
                <a:srgbClr val="FFFF00"/>
              </a:solidFill>
              <a:latin typeface="Times New Roman" charset="0"/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855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5254"/>
            <a:ext cx="822960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Show Interactive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870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042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Refer to Textbook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Example 1-2 on page #37-38.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681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0806"/>
            <a:ext cx="8229600" cy="1143000"/>
          </a:xfrm>
        </p:spPr>
        <p:txBody>
          <a:bodyPr/>
          <a:lstStyle/>
          <a:p>
            <a:pPr algn="just"/>
            <a:r>
              <a:rPr lang="en-US" dirty="0" smtClean="0"/>
              <a:t>PRACTICE EXERCISE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359" y="1524000"/>
            <a:ext cx="60071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208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70616"/>
            <a:ext cx="7880591" cy="5063604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28600"/>
            <a:ext cx="80010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zh-CN" sz="3000" u="sng" dirty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4</a:t>
            </a:r>
            <a:r>
              <a:rPr lang="en-GB" altLang="zh-CN" sz="3000" u="sng" dirty="0" smtClean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. Volumes Of A </a:t>
            </a:r>
            <a:r>
              <a:rPr lang="en-GB" altLang="zh-CN" sz="3000" u="sng" dirty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R</a:t>
            </a:r>
            <a:r>
              <a:rPr lang="en-GB" altLang="zh-CN" sz="3000" u="sng" dirty="0" smtClean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ight Prism and a Right Pyramid</a:t>
            </a:r>
            <a:endParaRPr lang="en-GB" altLang="zh-CN" sz="3000" u="sng" dirty="0">
              <a:solidFill>
                <a:srgbClr val="FFFF00"/>
              </a:solidFill>
              <a:latin typeface="Times New Roman" charset="0"/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507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178"/>
            <a:ext cx="8229600" cy="1143000"/>
          </a:xfrm>
        </p:spPr>
        <p:txBody>
          <a:bodyPr/>
          <a:lstStyle/>
          <a:p>
            <a:pPr algn="just"/>
            <a:r>
              <a:rPr lang="en-US" dirty="0" smtClean="0"/>
              <a:t>Students are expected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401" y="1065425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Sketch </a:t>
            </a:r>
            <a:r>
              <a:rPr lang="en-US" sz="2400" dirty="0"/>
              <a:t>a diagram to represent a problem that involves surface area or volume.</a:t>
            </a:r>
          </a:p>
          <a:p>
            <a:r>
              <a:rPr lang="en-US" sz="2400" dirty="0" smtClean="0"/>
              <a:t>Determine </a:t>
            </a:r>
            <a:r>
              <a:rPr lang="en-US" sz="2400" dirty="0"/>
              <a:t>the volume of a right cone, right cylinder, right prism, right pyramid, or sphere</a:t>
            </a:r>
            <a:r>
              <a:rPr lang="en-US" sz="2400" dirty="0" smtClean="0"/>
              <a:t>, using </a:t>
            </a:r>
            <a:r>
              <a:rPr lang="en-US" sz="2400" dirty="0"/>
              <a:t>an object or its </a:t>
            </a:r>
            <a:r>
              <a:rPr lang="en-US" sz="2400" dirty="0" err="1"/>
              <a:t>labelled</a:t>
            </a:r>
            <a:r>
              <a:rPr lang="en-US" sz="2400" dirty="0"/>
              <a:t> diagram.</a:t>
            </a:r>
          </a:p>
          <a:p>
            <a:r>
              <a:rPr lang="en-US" sz="2400" dirty="0" smtClean="0"/>
              <a:t>Determine </a:t>
            </a:r>
            <a:r>
              <a:rPr lang="en-US" sz="2400" dirty="0"/>
              <a:t>an unknown dimension of a right cone, right cylinder, right prism, right pyramid, </a:t>
            </a:r>
            <a:r>
              <a:rPr lang="en-US" sz="2400" dirty="0" smtClean="0"/>
              <a:t>or sphere</a:t>
            </a:r>
            <a:r>
              <a:rPr lang="en-US" sz="2400" dirty="0"/>
              <a:t>, given the object’s surface area or volume and the remaining dimensions.</a:t>
            </a:r>
          </a:p>
          <a:p>
            <a:r>
              <a:rPr lang="en-US" sz="2400" dirty="0" smtClean="0"/>
              <a:t>Solve </a:t>
            </a:r>
            <a:r>
              <a:rPr lang="en-US" sz="2400" dirty="0"/>
              <a:t>a problem that involves surface area or volume, given a diagram of a composite 3-</a:t>
            </a:r>
            <a:r>
              <a:rPr lang="en-US" sz="2400" dirty="0" smtClean="0"/>
              <a:t>D object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Describe </a:t>
            </a:r>
            <a:r>
              <a:rPr lang="en-US" sz="2400" dirty="0"/>
              <a:t>the relationship between the volumes of right cones and right cylinders with </a:t>
            </a:r>
            <a:r>
              <a:rPr lang="en-US" sz="2400" dirty="0" smtClean="0"/>
              <a:t>the same </a:t>
            </a:r>
            <a:r>
              <a:rPr lang="en-US" sz="2400" dirty="0"/>
              <a:t>base and height, and right pyramids and right prisms with the same base and height.</a:t>
            </a:r>
          </a:p>
        </p:txBody>
      </p:sp>
    </p:spTree>
    <p:extLst>
      <p:ext uri="{BB962C8B-B14F-4D97-AF65-F5344CB8AC3E}">
        <p14:creationId xmlns:p14="http://schemas.microsoft.com/office/powerpoint/2010/main" xmlns="" val="233614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zh-CN" u="sng" dirty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A</a:t>
            </a:r>
            <a:r>
              <a:rPr lang="en-GB" altLang="zh-CN" u="sng" dirty="0" smtClean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. The </a:t>
            </a:r>
            <a:r>
              <a:rPr lang="en-GB" altLang="zh-CN" u="sng" dirty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Volume Of A </a:t>
            </a:r>
            <a:r>
              <a:rPr lang="en-GB" altLang="zh-CN" u="sng" dirty="0" smtClean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C</a:t>
            </a:r>
            <a:r>
              <a:rPr lang="en-GB" altLang="zh-CN" dirty="0" smtClean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y</a:t>
            </a:r>
            <a:r>
              <a:rPr lang="en-GB" altLang="zh-CN" u="sng" dirty="0" smtClean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linder</a:t>
            </a:r>
            <a:endParaRPr lang="en-GB" altLang="zh-CN" u="sng" dirty="0">
              <a:solidFill>
                <a:srgbClr val="FFFF00"/>
              </a:solidFill>
              <a:latin typeface="Times New Roman" charset="0"/>
              <a:ea typeface="宋体" charset="0"/>
              <a:cs typeface="宋体" charset="0"/>
            </a:endParaRP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381000" y="5334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Consider the cylinder below: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219200" y="1143000"/>
            <a:ext cx="2667000" cy="3429000"/>
            <a:chOff x="768" y="1008"/>
            <a:chExt cx="1680" cy="2160"/>
          </a:xfrm>
        </p:grpSpPr>
        <p:sp>
          <p:nvSpPr>
            <p:cNvPr id="73766" name="Text Box 19"/>
            <p:cNvSpPr txBox="1">
              <a:spLocks noChangeArrowheads="1"/>
            </p:cNvSpPr>
            <p:nvPr/>
          </p:nvSpPr>
          <p:spPr bwMode="auto">
            <a:xfrm>
              <a:off x="1056" y="2880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4cm</a:t>
              </a:r>
            </a:p>
          </p:txBody>
        </p:sp>
        <p:sp>
          <p:nvSpPr>
            <p:cNvPr id="73767" name="Text Box 20"/>
            <p:cNvSpPr txBox="1">
              <a:spLocks noChangeArrowheads="1"/>
            </p:cNvSpPr>
            <p:nvPr/>
          </p:nvSpPr>
          <p:spPr bwMode="auto">
            <a:xfrm>
              <a:off x="1920" y="1632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6cm</a:t>
              </a:r>
            </a:p>
          </p:txBody>
        </p:sp>
        <p:grpSp>
          <p:nvGrpSpPr>
            <p:cNvPr id="73768" name="Group 22"/>
            <p:cNvGrpSpPr>
              <a:grpSpLocks/>
            </p:cNvGrpSpPr>
            <p:nvPr/>
          </p:nvGrpSpPr>
          <p:grpSpPr bwMode="auto">
            <a:xfrm>
              <a:off x="768" y="1008"/>
              <a:ext cx="960" cy="1776"/>
              <a:chOff x="768" y="1008"/>
              <a:chExt cx="960" cy="1776"/>
            </a:xfrm>
          </p:grpSpPr>
          <p:sp>
            <p:nvSpPr>
              <p:cNvPr id="73771" name="AutoShape 18"/>
              <p:cNvSpPr>
                <a:spLocks noChangeArrowheads="1"/>
              </p:cNvSpPr>
              <p:nvPr/>
            </p:nvSpPr>
            <p:spPr bwMode="auto">
              <a:xfrm>
                <a:off x="768" y="1008"/>
                <a:ext cx="960" cy="1776"/>
              </a:xfrm>
              <a:prstGeom prst="can">
                <a:avLst>
                  <a:gd name="adj" fmla="val 4625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3772" name="Oval 21"/>
              <p:cNvSpPr>
                <a:spLocks noChangeArrowheads="1"/>
              </p:cNvSpPr>
              <p:nvPr/>
            </p:nvSpPr>
            <p:spPr bwMode="auto">
              <a:xfrm>
                <a:off x="768" y="2304"/>
                <a:ext cx="960" cy="480"/>
              </a:xfrm>
              <a:prstGeom prst="ellips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</p:grpSp>
        <p:sp>
          <p:nvSpPr>
            <p:cNvPr id="73769" name="Line 23"/>
            <p:cNvSpPr>
              <a:spLocks noChangeShapeType="1"/>
            </p:cNvSpPr>
            <p:nvPr/>
          </p:nvSpPr>
          <p:spPr bwMode="auto">
            <a:xfrm>
              <a:off x="768" y="2544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770" name="Line 24"/>
            <p:cNvSpPr>
              <a:spLocks noChangeShapeType="1"/>
            </p:cNvSpPr>
            <p:nvPr/>
          </p:nvSpPr>
          <p:spPr bwMode="auto">
            <a:xfrm>
              <a:off x="1872" y="1200"/>
              <a:ext cx="0" cy="13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4343400" y="1066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It has a height of 6cm .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4343400" y="15240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rgbClr val="66FF33"/>
                </a:solidFill>
                <a:ea typeface="宋体" charset="0"/>
                <a:cs typeface="宋体" charset="0"/>
              </a:rPr>
              <a:t>What is the size of the radius ?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4419600" y="19050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2cm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4343400" y="22860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Volume = cross section x height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4343400" y="26670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rgbClr val="66FF33"/>
                </a:solidFill>
                <a:ea typeface="宋体" charset="0"/>
                <a:cs typeface="宋体" charset="0"/>
              </a:rPr>
              <a:t>What shape is the cross section?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4343400" y="30480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Circle</a:t>
            </a:r>
          </a:p>
        </p:txBody>
      </p:sp>
      <p:sp>
        <p:nvSpPr>
          <p:cNvPr id="17441" name="Oval 33"/>
          <p:cNvSpPr>
            <a:spLocks noChangeArrowheads="1"/>
          </p:cNvSpPr>
          <p:nvPr/>
        </p:nvSpPr>
        <p:spPr bwMode="auto">
          <a:xfrm>
            <a:off x="1219200" y="3200400"/>
            <a:ext cx="1524000" cy="762000"/>
          </a:xfrm>
          <a:prstGeom prst="ellipse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4343400" y="35052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rgbClr val="66FF33"/>
                </a:solidFill>
                <a:ea typeface="宋体" charset="0"/>
                <a:cs typeface="宋体" charset="0"/>
              </a:rPr>
              <a:t>Calculate the area of the circle: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4419600" y="3886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A =  </a:t>
            </a:r>
            <a:r>
              <a:rPr lang="en-GB" altLang="zh-CN" sz="1600" b="1">
                <a:solidFill>
                  <a:schemeClr val="tx2"/>
                </a:solidFill>
                <a:ea typeface="宋体" charset="0"/>
                <a:cs typeface="宋体" charset="0"/>
                <a:sym typeface="Symbol" charset="0"/>
              </a:rPr>
              <a:t> </a:t>
            </a:r>
            <a:r>
              <a:rPr lang="en-GB" altLang="zh-CN" sz="2000">
                <a:solidFill>
                  <a:schemeClr val="tx2"/>
                </a:solidFill>
                <a:ea typeface="宋体" charset="0"/>
                <a:cs typeface="宋体" charset="0"/>
                <a:sym typeface="Symbol" charset="0"/>
              </a:rPr>
              <a:t>r </a:t>
            </a:r>
            <a:r>
              <a:rPr lang="en-GB" altLang="zh-CN" sz="2000" baseline="30000">
                <a:solidFill>
                  <a:schemeClr val="tx2"/>
                </a:solidFill>
                <a:ea typeface="宋体" charset="0"/>
                <a:cs typeface="宋体" charset="0"/>
                <a:sym typeface="Symbol" charset="0"/>
              </a:rPr>
              <a:t>2</a:t>
            </a:r>
            <a:endParaRPr lang="en-GB" altLang="zh-CN" sz="2000" baseline="30000">
              <a:solidFill>
                <a:schemeClr val="tx2"/>
              </a:solidFill>
              <a:ea typeface="宋体" charset="0"/>
              <a:cs typeface="宋体" charset="0"/>
            </a:endParaRP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4419600" y="42672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A = 3.14 x 2 x 2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419600" y="46482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A = 12.56 cm</a:t>
            </a:r>
            <a:r>
              <a:rPr lang="en-GB" altLang="zh-CN" sz="2000" baseline="30000">
                <a:solidFill>
                  <a:schemeClr val="tx2"/>
                </a:solidFill>
                <a:ea typeface="宋体" charset="0"/>
                <a:cs typeface="宋体" charset="0"/>
                <a:sym typeface="Symbol" charset="0"/>
              </a:rPr>
              <a:t>2</a:t>
            </a:r>
            <a:endParaRPr lang="en-GB" altLang="zh-CN">
              <a:solidFill>
                <a:schemeClr val="tx2"/>
              </a:solidFill>
              <a:ea typeface="宋体" charset="0"/>
              <a:cs typeface="宋体" charset="0"/>
            </a:endParaRP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4343400" y="49530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rgbClr val="66FF33"/>
                </a:solidFill>
                <a:ea typeface="宋体" charset="0"/>
                <a:cs typeface="宋体" charset="0"/>
              </a:rPr>
              <a:t>Calculate the volume:</a:t>
            </a:r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1219200" y="2819400"/>
            <a:ext cx="1524000" cy="1143000"/>
            <a:chOff x="192" y="3456"/>
            <a:chExt cx="960" cy="720"/>
          </a:xfrm>
        </p:grpSpPr>
        <p:sp>
          <p:nvSpPr>
            <p:cNvPr id="73764" name="Oval 43"/>
            <p:cNvSpPr>
              <a:spLocks noChangeArrowheads="1"/>
            </p:cNvSpPr>
            <p:nvPr/>
          </p:nvSpPr>
          <p:spPr bwMode="auto">
            <a:xfrm>
              <a:off x="192" y="3696"/>
              <a:ext cx="960" cy="480"/>
            </a:xfrm>
            <a:prstGeom prst="ellipse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73765" name="Oval 44"/>
            <p:cNvSpPr>
              <a:spLocks noChangeArrowheads="1"/>
            </p:cNvSpPr>
            <p:nvPr/>
          </p:nvSpPr>
          <p:spPr bwMode="auto">
            <a:xfrm>
              <a:off x="192" y="3456"/>
              <a:ext cx="960" cy="480"/>
            </a:xfrm>
            <a:prstGeom prst="ellipse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</p:grpSp>
      <p:grpSp>
        <p:nvGrpSpPr>
          <p:cNvPr id="5" name="Group 64"/>
          <p:cNvGrpSpPr>
            <a:grpSpLocks/>
          </p:cNvGrpSpPr>
          <p:nvPr/>
        </p:nvGrpSpPr>
        <p:grpSpPr bwMode="auto">
          <a:xfrm>
            <a:off x="1219200" y="2514600"/>
            <a:ext cx="1524000" cy="1143000"/>
            <a:chOff x="192" y="3456"/>
            <a:chExt cx="960" cy="720"/>
          </a:xfrm>
        </p:grpSpPr>
        <p:sp>
          <p:nvSpPr>
            <p:cNvPr id="73762" name="Oval 65"/>
            <p:cNvSpPr>
              <a:spLocks noChangeArrowheads="1"/>
            </p:cNvSpPr>
            <p:nvPr/>
          </p:nvSpPr>
          <p:spPr bwMode="auto">
            <a:xfrm>
              <a:off x="192" y="3696"/>
              <a:ext cx="960" cy="480"/>
            </a:xfrm>
            <a:prstGeom prst="ellipse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73763" name="Oval 66"/>
            <p:cNvSpPr>
              <a:spLocks noChangeArrowheads="1"/>
            </p:cNvSpPr>
            <p:nvPr/>
          </p:nvSpPr>
          <p:spPr bwMode="auto">
            <a:xfrm>
              <a:off x="192" y="3456"/>
              <a:ext cx="960" cy="480"/>
            </a:xfrm>
            <a:prstGeom prst="ellipse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</p:grp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1219200" y="2133600"/>
            <a:ext cx="1524000" cy="1143000"/>
            <a:chOff x="192" y="3456"/>
            <a:chExt cx="960" cy="720"/>
          </a:xfrm>
        </p:grpSpPr>
        <p:sp>
          <p:nvSpPr>
            <p:cNvPr id="73760" name="Oval 68"/>
            <p:cNvSpPr>
              <a:spLocks noChangeArrowheads="1"/>
            </p:cNvSpPr>
            <p:nvPr/>
          </p:nvSpPr>
          <p:spPr bwMode="auto">
            <a:xfrm>
              <a:off x="192" y="3696"/>
              <a:ext cx="960" cy="480"/>
            </a:xfrm>
            <a:prstGeom prst="ellipse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73761" name="Oval 69"/>
            <p:cNvSpPr>
              <a:spLocks noChangeArrowheads="1"/>
            </p:cNvSpPr>
            <p:nvPr/>
          </p:nvSpPr>
          <p:spPr bwMode="auto">
            <a:xfrm>
              <a:off x="192" y="3456"/>
              <a:ext cx="960" cy="480"/>
            </a:xfrm>
            <a:prstGeom prst="ellipse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</p:grp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1219200" y="1752600"/>
            <a:ext cx="1524000" cy="1143000"/>
            <a:chOff x="192" y="3456"/>
            <a:chExt cx="960" cy="720"/>
          </a:xfrm>
        </p:grpSpPr>
        <p:sp>
          <p:nvSpPr>
            <p:cNvPr id="73758" name="Oval 71"/>
            <p:cNvSpPr>
              <a:spLocks noChangeArrowheads="1"/>
            </p:cNvSpPr>
            <p:nvPr/>
          </p:nvSpPr>
          <p:spPr bwMode="auto">
            <a:xfrm>
              <a:off x="192" y="3696"/>
              <a:ext cx="960" cy="480"/>
            </a:xfrm>
            <a:prstGeom prst="ellipse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73759" name="Oval 72"/>
            <p:cNvSpPr>
              <a:spLocks noChangeArrowheads="1"/>
            </p:cNvSpPr>
            <p:nvPr/>
          </p:nvSpPr>
          <p:spPr bwMode="auto">
            <a:xfrm>
              <a:off x="192" y="3456"/>
              <a:ext cx="960" cy="480"/>
            </a:xfrm>
            <a:prstGeom prst="ellipse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</p:grpSp>
      <p:grpSp>
        <p:nvGrpSpPr>
          <p:cNvPr id="8" name="Group 73"/>
          <p:cNvGrpSpPr>
            <a:grpSpLocks/>
          </p:cNvGrpSpPr>
          <p:nvPr/>
        </p:nvGrpSpPr>
        <p:grpSpPr bwMode="auto">
          <a:xfrm>
            <a:off x="1219200" y="1371600"/>
            <a:ext cx="1524000" cy="1143000"/>
            <a:chOff x="192" y="3456"/>
            <a:chExt cx="960" cy="720"/>
          </a:xfrm>
        </p:grpSpPr>
        <p:sp>
          <p:nvSpPr>
            <p:cNvPr id="73756" name="Oval 74"/>
            <p:cNvSpPr>
              <a:spLocks noChangeArrowheads="1"/>
            </p:cNvSpPr>
            <p:nvPr/>
          </p:nvSpPr>
          <p:spPr bwMode="auto">
            <a:xfrm>
              <a:off x="192" y="3696"/>
              <a:ext cx="960" cy="480"/>
            </a:xfrm>
            <a:prstGeom prst="ellipse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73757" name="Oval 75"/>
            <p:cNvSpPr>
              <a:spLocks noChangeArrowheads="1"/>
            </p:cNvSpPr>
            <p:nvPr/>
          </p:nvSpPr>
          <p:spPr bwMode="auto">
            <a:xfrm>
              <a:off x="192" y="3456"/>
              <a:ext cx="960" cy="480"/>
            </a:xfrm>
            <a:prstGeom prst="ellipse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</p:grpSp>
      <p:grpSp>
        <p:nvGrpSpPr>
          <p:cNvPr id="9" name="Group 76"/>
          <p:cNvGrpSpPr>
            <a:grpSpLocks/>
          </p:cNvGrpSpPr>
          <p:nvPr/>
        </p:nvGrpSpPr>
        <p:grpSpPr bwMode="auto">
          <a:xfrm>
            <a:off x="1219200" y="990600"/>
            <a:ext cx="1524000" cy="1143000"/>
            <a:chOff x="192" y="3456"/>
            <a:chExt cx="960" cy="720"/>
          </a:xfrm>
        </p:grpSpPr>
        <p:sp>
          <p:nvSpPr>
            <p:cNvPr id="73754" name="Oval 77"/>
            <p:cNvSpPr>
              <a:spLocks noChangeArrowheads="1"/>
            </p:cNvSpPr>
            <p:nvPr/>
          </p:nvSpPr>
          <p:spPr bwMode="auto">
            <a:xfrm>
              <a:off x="192" y="3696"/>
              <a:ext cx="960" cy="480"/>
            </a:xfrm>
            <a:prstGeom prst="ellipse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73755" name="Oval 78"/>
            <p:cNvSpPr>
              <a:spLocks noChangeArrowheads="1"/>
            </p:cNvSpPr>
            <p:nvPr/>
          </p:nvSpPr>
          <p:spPr bwMode="auto">
            <a:xfrm>
              <a:off x="192" y="3456"/>
              <a:ext cx="960" cy="480"/>
            </a:xfrm>
            <a:prstGeom prst="ellipse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</p:grpSp>
      <p:sp>
        <p:nvSpPr>
          <p:cNvPr id="17487" name="Text Box 79"/>
          <p:cNvSpPr txBox="1">
            <a:spLocks noChangeArrowheads="1"/>
          </p:cNvSpPr>
          <p:nvPr/>
        </p:nvSpPr>
        <p:spPr bwMode="auto">
          <a:xfrm>
            <a:off x="4419600" y="52578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V =  </a:t>
            </a:r>
            <a:r>
              <a:rPr lang="en-GB" altLang="zh-CN" sz="1600" b="1">
                <a:solidFill>
                  <a:schemeClr val="tx2"/>
                </a:solidFill>
                <a:ea typeface="宋体" charset="0"/>
                <a:cs typeface="宋体" charset="0"/>
                <a:sym typeface="Symbol" charset="0"/>
              </a:rPr>
              <a:t> </a:t>
            </a:r>
            <a:r>
              <a:rPr lang="en-GB" altLang="zh-CN" sz="2000">
                <a:solidFill>
                  <a:schemeClr val="tx2"/>
                </a:solidFill>
                <a:ea typeface="宋体" charset="0"/>
                <a:cs typeface="宋体" charset="0"/>
                <a:sym typeface="Symbol" charset="0"/>
              </a:rPr>
              <a:t>r </a:t>
            </a:r>
            <a:r>
              <a:rPr lang="en-GB" altLang="zh-CN" sz="2000" baseline="30000">
                <a:solidFill>
                  <a:schemeClr val="tx2"/>
                </a:solidFill>
                <a:ea typeface="宋体" charset="0"/>
                <a:cs typeface="宋体" charset="0"/>
                <a:sym typeface="Symbol" charset="0"/>
              </a:rPr>
              <a:t>2 </a:t>
            </a: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x h</a:t>
            </a:r>
          </a:p>
        </p:txBody>
      </p:sp>
      <p:sp>
        <p:nvSpPr>
          <p:cNvPr id="17488" name="Text Box 80"/>
          <p:cNvSpPr txBox="1">
            <a:spLocks noChangeArrowheads="1"/>
          </p:cNvSpPr>
          <p:nvPr/>
        </p:nvSpPr>
        <p:spPr bwMode="auto">
          <a:xfrm>
            <a:off x="4419600" y="56388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V = 12.56 x 6</a:t>
            </a:r>
          </a:p>
        </p:txBody>
      </p:sp>
      <p:sp>
        <p:nvSpPr>
          <p:cNvPr id="17489" name="Text Box 81"/>
          <p:cNvSpPr txBox="1">
            <a:spLocks noChangeArrowheads="1"/>
          </p:cNvSpPr>
          <p:nvPr/>
        </p:nvSpPr>
        <p:spPr bwMode="auto">
          <a:xfrm>
            <a:off x="4419600" y="60198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u="sng">
                <a:solidFill>
                  <a:schemeClr val="tx2"/>
                </a:solidFill>
                <a:ea typeface="宋体" charset="0"/>
                <a:cs typeface="宋体" charset="0"/>
              </a:rPr>
              <a:t>V = 75.36 cm</a:t>
            </a:r>
            <a:r>
              <a:rPr lang="en-GB" altLang="zh-CN" sz="2000" u="sng" baseline="30000">
                <a:solidFill>
                  <a:schemeClr val="tx2"/>
                </a:solidFill>
                <a:ea typeface="宋体" charset="0"/>
                <a:cs typeface="宋体" charset="0"/>
                <a:sym typeface="Symbol" charset="0"/>
              </a:rPr>
              <a:t>3</a:t>
            </a:r>
            <a:endParaRPr lang="en-GB" altLang="zh-CN" u="sng">
              <a:solidFill>
                <a:schemeClr val="tx2"/>
              </a:solidFill>
              <a:ea typeface="宋体" charset="0"/>
              <a:cs typeface="宋体" charset="0"/>
            </a:endParaRPr>
          </a:p>
        </p:txBody>
      </p:sp>
      <p:sp>
        <p:nvSpPr>
          <p:cNvPr id="17490" name="Text Box 82"/>
          <p:cNvSpPr txBox="1">
            <a:spLocks noChangeArrowheads="1"/>
          </p:cNvSpPr>
          <p:nvPr/>
        </p:nvSpPr>
        <p:spPr bwMode="auto">
          <a:xfrm>
            <a:off x="304800" y="4724400"/>
            <a:ext cx="3352800" cy="19558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The formula for the volume of a cylinder is: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	V = </a:t>
            </a:r>
            <a:r>
              <a:rPr lang="en-GB" altLang="zh-CN" sz="1600" b="1">
                <a:solidFill>
                  <a:schemeClr val="tx2"/>
                </a:solidFill>
                <a:ea typeface="宋体" charset="0"/>
                <a:cs typeface="宋体" charset="0"/>
                <a:sym typeface="Symbol" charset="0"/>
              </a:rPr>
              <a:t> </a:t>
            </a:r>
            <a:r>
              <a:rPr lang="en-GB" altLang="zh-CN" sz="2000">
                <a:solidFill>
                  <a:schemeClr val="tx2"/>
                </a:solidFill>
                <a:ea typeface="宋体" charset="0"/>
                <a:cs typeface="宋体" charset="0"/>
                <a:sym typeface="Symbol" charset="0"/>
              </a:rPr>
              <a:t>r </a:t>
            </a:r>
            <a:r>
              <a:rPr lang="en-GB" altLang="zh-CN" sz="2000" baseline="30000">
                <a:solidFill>
                  <a:schemeClr val="tx2"/>
                </a:solidFill>
                <a:ea typeface="宋体" charset="0"/>
                <a:cs typeface="宋体" charset="0"/>
                <a:sym typeface="Symbol" charset="0"/>
              </a:rPr>
              <a:t>2 </a:t>
            </a: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h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r = radius        h = height.</a:t>
            </a:r>
          </a:p>
        </p:txBody>
      </p:sp>
    </p:spTree>
    <p:extLst>
      <p:ext uri="{BB962C8B-B14F-4D97-AF65-F5344CB8AC3E}">
        <p14:creationId xmlns:p14="http://schemas.microsoft.com/office/powerpoint/2010/main" xmlns="" val="417194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7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7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7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7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7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7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7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7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25" grpId="0" autoUpdateAnimBg="0"/>
      <p:bldP spid="17434" grpId="0" autoUpdateAnimBg="0"/>
      <p:bldP spid="17435" grpId="0" autoUpdateAnimBg="0"/>
      <p:bldP spid="17436" grpId="0" autoUpdateAnimBg="0"/>
      <p:bldP spid="17437" grpId="0" autoUpdateAnimBg="0"/>
      <p:bldP spid="17438" grpId="0" autoUpdateAnimBg="0"/>
      <p:bldP spid="17440" grpId="0" autoUpdateAnimBg="0"/>
      <p:bldP spid="17441" grpId="0" animBg="1"/>
      <p:bldP spid="17442" grpId="0" autoUpdateAnimBg="0"/>
      <p:bldP spid="17443" grpId="0" autoUpdateAnimBg="0"/>
      <p:bldP spid="17444" grpId="0" autoUpdateAnimBg="0"/>
      <p:bldP spid="17445" grpId="0" autoUpdateAnimBg="0"/>
      <p:bldP spid="17446" grpId="0" autoUpdateAnimBg="0"/>
      <p:bldP spid="17487" grpId="0" autoUpdateAnimBg="0"/>
      <p:bldP spid="17488" grpId="0" autoUpdateAnimBg="0"/>
      <p:bldP spid="17489" grpId="0" autoUpdateAnimBg="0"/>
      <p:bldP spid="17490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0806"/>
            <a:ext cx="8229600" cy="1143000"/>
          </a:xfrm>
        </p:spPr>
        <p:txBody>
          <a:bodyPr/>
          <a:lstStyle/>
          <a:p>
            <a:pPr algn="just"/>
            <a:r>
              <a:rPr lang="en-US" dirty="0" smtClean="0"/>
              <a:t>PRACTICE EXERCISE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350" y="1066154"/>
            <a:ext cx="624840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3684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GB" altLang="zh-CN" u="sng" dirty="0" smtClean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B. Volume </a:t>
            </a:r>
            <a:r>
              <a:rPr lang="en-GB" altLang="zh-CN" u="sng" dirty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Of A Cone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rgbClr val="66FF33"/>
                </a:solidFill>
                <a:ea typeface="宋体" charset="0"/>
                <a:cs typeface="宋体" charset="0"/>
              </a:rPr>
              <a:t>Consider the cylinder and cone shown below: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447800" y="1905000"/>
            <a:ext cx="1219200" cy="2133600"/>
            <a:chOff x="912" y="1200"/>
            <a:chExt cx="768" cy="1344"/>
          </a:xfrm>
        </p:grpSpPr>
        <p:sp>
          <p:nvSpPr>
            <p:cNvPr id="79916" name="AutoShape 4"/>
            <p:cNvSpPr>
              <a:spLocks noChangeArrowheads="1"/>
            </p:cNvSpPr>
            <p:nvPr/>
          </p:nvSpPr>
          <p:spPr bwMode="auto">
            <a:xfrm>
              <a:off x="912" y="1200"/>
              <a:ext cx="768" cy="1344"/>
            </a:xfrm>
            <a:prstGeom prst="can">
              <a:avLst>
                <a:gd name="adj" fmla="val 4375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79917" name="Oval 5"/>
            <p:cNvSpPr>
              <a:spLocks noChangeArrowheads="1"/>
            </p:cNvSpPr>
            <p:nvPr/>
          </p:nvSpPr>
          <p:spPr bwMode="auto">
            <a:xfrm>
              <a:off x="912" y="2208"/>
              <a:ext cx="768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 flipV="1">
            <a:off x="3200400" y="1981200"/>
            <a:ext cx="1219200" cy="2057400"/>
            <a:chOff x="2016" y="1296"/>
            <a:chExt cx="768" cy="1296"/>
          </a:xfrm>
        </p:grpSpPr>
        <p:sp>
          <p:nvSpPr>
            <p:cNvPr id="79913" name="Oval 7"/>
            <p:cNvSpPr>
              <a:spLocks noChangeArrowheads="1"/>
            </p:cNvSpPr>
            <p:nvPr/>
          </p:nvSpPr>
          <p:spPr bwMode="auto">
            <a:xfrm>
              <a:off x="2016" y="2256"/>
              <a:ext cx="768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79914" name="Line 9"/>
            <p:cNvSpPr>
              <a:spLocks noChangeShapeType="1"/>
            </p:cNvSpPr>
            <p:nvPr/>
          </p:nvSpPr>
          <p:spPr bwMode="auto">
            <a:xfrm flipV="1">
              <a:off x="2016" y="1296"/>
              <a:ext cx="336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915" name="Line 10"/>
            <p:cNvSpPr>
              <a:spLocks noChangeShapeType="1"/>
            </p:cNvSpPr>
            <p:nvPr/>
          </p:nvSpPr>
          <p:spPr bwMode="auto">
            <a:xfrm flipH="1" flipV="1">
              <a:off x="2352" y="1296"/>
              <a:ext cx="432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5257800" y="1752600"/>
            <a:ext cx="3429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The diameter (D) of the top of the cone and the cylinder are equal.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447800" y="1524000"/>
            <a:ext cx="2971800" cy="762000"/>
            <a:chOff x="912" y="960"/>
            <a:chExt cx="1872" cy="480"/>
          </a:xfrm>
        </p:grpSpPr>
        <p:sp>
          <p:nvSpPr>
            <p:cNvPr id="79909" name="Text Box 13"/>
            <p:cNvSpPr txBox="1">
              <a:spLocks noChangeArrowheads="1"/>
            </p:cNvSpPr>
            <p:nvPr/>
          </p:nvSpPr>
          <p:spPr bwMode="auto">
            <a:xfrm>
              <a:off x="1200" y="960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D</a:t>
              </a:r>
            </a:p>
          </p:txBody>
        </p:sp>
        <p:sp>
          <p:nvSpPr>
            <p:cNvPr id="79910" name="Text Box 14"/>
            <p:cNvSpPr txBox="1">
              <a:spLocks noChangeArrowheads="1"/>
            </p:cNvSpPr>
            <p:nvPr/>
          </p:nvSpPr>
          <p:spPr bwMode="auto">
            <a:xfrm>
              <a:off x="2304" y="100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D</a:t>
              </a:r>
            </a:p>
          </p:txBody>
        </p:sp>
        <p:sp>
          <p:nvSpPr>
            <p:cNvPr id="79911" name="Line 15"/>
            <p:cNvSpPr>
              <a:spLocks noChangeShapeType="1"/>
            </p:cNvSpPr>
            <p:nvPr/>
          </p:nvSpPr>
          <p:spPr bwMode="auto">
            <a:xfrm>
              <a:off x="912" y="1344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912" name="Line 16"/>
            <p:cNvSpPr>
              <a:spLocks noChangeShapeType="1"/>
            </p:cNvSpPr>
            <p:nvPr/>
          </p:nvSpPr>
          <p:spPr bwMode="auto">
            <a:xfrm>
              <a:off x="2064" y="1440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334000" y="3200400"/>
            <a:ext cx="3352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The height (H) of the cone and the cylinder are equal.</a:t>
            </a: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457200" y="2133600"/>
            <a:ext cx="4724400" cy="1905000"/>
            <a:chOff x="288" y="1344"/>
            <a:chExt cx="2976" cy="1200"/>
          </a:xfrm>
        </p:grpSpPr>
        <p:sp>
          <p:nvSpPr>
            <p:cNvPr id="79905" name="Line 19"/>
            <p:cNvSpPr>
              <a:spLocks noChangeShapeType="1"/>
            </p:cNvSpPr>
            <p:nvPr/>
          </p:nvSpPr>
          <p:spPr bwMode="auto">
            <a:xfrm>
              <a:off x="720" y="1344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906" name="Line 20"/>
            <p:cNvSpPr>
              <a:spLocks noChangeShapeType="1"/>
            </p:cNvSpPr>
            <p:nvPr/>
          </p:nvSpPr>
          <p:spPr bwMode="auto">
            <a:xfrm>
              <a:off x="2880" y="1440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907" name="Text Box 21"/>
            <p:cNvSpPr txBox="1">
              <a:spLocks noChangeArrowheads="1"/>
            </p:cNvSpPr>
            <p:nvPr/>
          </p:nvSpPr>
          <p:spPr bwMode="auto">
            <a:xfrm>
              <a:off x="288" y="1680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H</a:t>
              </a:r>
            </a:p>
          </p:txBody>
        </p:sp>
        <p:sp>
          <p:nvSpPr>
            <p:cNvPr id="79908" name="Text Box 22"/>
            <p:cNvSpPr txBox="1">
              <a:spLocks noChangeArrowheads="1"/>
            </p:cNvSpPr>
            <p:nvPr/>
          </p:nvSpPr>
          <p:spPr bwMode="auto">
            <a:xfrm>
              <a:off x="2928" y="1776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H</a:t>
              </a:r>
            </a:p>
          </p:txBody>
        </p:sp>
      </p:grp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152400" y="4572000"/>
            <a:ext cx="8686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rgbClr val="66FF33"/>
                </a:solidFill>
                <a:ea typeface="宋体" charset="0"/>
                <a:cs typeface="宋体" charset="0"/>
              </a:rPr>
              <a:t>If you filled the cone with water and emptied it into the cylinder, how many times would you have to fill the cone to completely fill the cylinder to the top ?</a:t>
            </a: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3200400" y="1981200"/>
            <a:ext cx="1219200" cy="2057400"/>
            <a:chOff x="2640" y="2592"/>
            <a:chExt cx="768" cy="1296"/>
          </a:xfrm>
        </p:grpSpPr>
        <p:sp>
          <p:nvSpPr>
            <p:cNvPr id="79900" name="AutoShape 29"/>
            <p:cNvSpPr>
              <a:spLocks noChangeArrowheads="1"/>
            </p:cNvSpPr>
            <p:nvPr/>
          </p:nvSpPr>
          <p:spPr bwMode="auto">
            <a:xfrm flipV="1">
              <a:off x="2640" y="2784"/>
              <a:ext cx="768" cy="1104"/>
            </a:xfrm>
            <a:prstGeom prst="triangle">
              <a:avLst>
                <a:gd name="adj" fmla="val 50000"/>
              </a:avLst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grpSp>
          <p:nvGrpSpPr>
            <p:cNvPr id="79901" name="Group 25"/>
            <p:cNvGrpSpPr>
              <a:grpSpLocks/>
            </p:cNvGrpSpPr>
            <p:nvPr/>
          </p:nvGrpSpPr>
          <p:grpSpPr bwMode="auto">
            <a:xfrm flipV="1">
              <a:off x="2640" y="2592"/>
              <a:ext cx="768" cy="1296"/>
              <a:chOff x="2016" y="1296"/>
              <a:chExt cx="768" cy="1296"/>
            </a:xfrm>
          </p:grpSpPr>
          <p:sp>
            <p:nvSpPr>
              <p:cNvPr id="79902" name="Oval 26"/>
              <p:cNvSpPr>
                <a:spLocks noChangeArrowheads="1"/>
              </p:cNvSpPr>
              <p:nvPr/>
            </p:nvSpPr>
            <p:spPr bwMode="auto">
              <a:xfrm>
                <a:off x="2016" y="2256"/>
                <a:ext cx="768" cy="336"/>
              </a:xfrm>
              <a:prstGeom prst="ellipse">
                <a:avLst/>
              </a:prstGeom>
              <a:solidFill>
                <a:srgbClr val="3333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9903" name="Line 27"/>
              <p:cNvSpPr>
                <a:spLocks noChangeShapeType="1"/>
              </p:cNvSpPr>
              <p:nvPr/>
            </p:nvSpPr>
            <p:spPr bwMode="auto">
              <a:xfrm flipV="1">
                <a:off x="2016" y="1296"/>
                <a:ext cx="336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9904" name="Line 28"/>
              <p:cNvSpPr>
                <a:spLocks noChangeShapeType="1"/>
              </p:cNvSpPr>
              <p:nvPr/>
            </p:nvSpPr>
            <p:spPr bwMode="auto">
              <a:xfrm flipH="1" flipV="1">
                <a:off x="2352" y="1296"/>
                <a:ext cx="432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7682" name="AutoShape 34"/>
          <p:cNvSpPr>
            <a:spLocks noChangeArrowheads="1"/>
          </p:cNvSpPr>
          <p:nvPr/>
        </p:nvSpPr>
        <p:spPr bwMode="auto">
          <a:xfrm>
            <a:off x="1447800" y="3124200"/>
            <a:ext cx="1219200" cy="914400"/>
          </a:xfrm>
          <a:prstGeom prst="can">
            <a:avLst>
              <a:gd name="adj" fmla="val 25000"/>
            </a:avLst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3200400" y="1981200"/>
            <a:ext cx="1219200" cy="2057400"/>
            <a:chOff x="2640" y="2592"/>
            <a:chExt cx="768" cy="1296"/>
          </a:xfrm>
        </p:grpSpPr>
        <p:sp>
          <p:nvSpPr>
            <p:cNvPr id="79895" name="AutoShape 38"/>
            <p:cNvSpPr>
              <a:spLocks noChangeArrowheads="1"/>
            </p:cNvSpPr>
            <p:nvPr/>
          </p:nvSpPr>
          <p:spPr bwMode="auto">
            <a:xfrm flipV="1">
              <a:off x="2640" y="2784"/>
              <a:ext cx="768" cy="1104"/>
            </a:xfrm>
            <a:prstGeom prst="triangle">
              <a:avLst>
                <a:gd name="adj" fmla="val 50000"/>
              </a:avLst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grpSp>
          <p:nvGrpSpPr>
            <p:cNvPr id="79896" name="Group 39"/>
            <p:cNvGrpSpPr>
              <a:grpSpLocks/>
            </p:cNvGrpSpPr>
            <p:nvPr/>
          </p:nvGrpSpPr>
          <p:grpSpPr bwMode="auto">
            <a:xfrm flipV="1">
              <a:off x="2640" y="2592"/>
              <a:ext cx="768" cy="1296"/>
              <a:chOff x="2016" y="1296"/>
              <a:chExt cx="768" cy="1296"/>
            </a:xfrm>
          </p:grpSpPr>
          <p:sp>
            <p:nvSpPr>
              <p:cNvPr id="79897" name="Oval 40"/>
              <p:cNvSpPr>
                <a:spLocks noChangeArrowheads="1"/>
              </p:cNvSpPr>
              <p:nvPr/>
            </p:nvSpPr>
            <p:spPr bwMode="auto">
              <a:xfrm>
                <a:off x="2016" y="2256"/>
                <a:ext cx="768" cy="336"/>
              </a:xfrm>
              <a:prstGeom prst="ellipse">
                <a:avLst/>
              </a:prstGeom>
              <a:solidFill>
                <a:srgbClr val="3333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9898" name="Line 41"/>
              <p:cNvSpPr>
                <a:spLocks noChangeShapeType="1"/>
              </p:cNvSpPr>
              <p:nvPr/>
            </p:nvSpPr>
            <p:spPr bwMode="auto">
              <a:xfrm flipV="1">
                <a:off x="2016" y="1296"/>
                <a:ext cx="336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9899" name="Line 42"/>
              <p:cNvSpPr>
                <a:spLocks noChangeShapeType="1"/>
              </p:cNvSpPr>
              <p:nvPr/>
            </p:nvSpPr>
            <p:spPr bwMode="auto">
              <a:xfrm flipH="1" flipV="1">
                <a:off x="2352" y="1296"/>
                <a:ext cx="432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7691" name="AutoShape 43"/>
          <p:cNvSpPr>
            <a:spLocks noChangeArrowheads="1"/>
          </p:cNvSpPr>
          <p:nvPr/>
        </p:nvSpPr>
        <p:spPr bwMode="auto">
          <a:xfrm>
            <a:off x="1447800" y="2514600"/>
            <a:ext cx="1219200" cy="838200"/>
          </a:xfrm>
          <a:prstGeom prst="can">
            <a:avLst>
              <a:gd name="adj" fmla="val 25000"/>
            </a:avLst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3200400" y="1981200"/>
            <a:ext cx="1219200" cy="2057400"/>
            <a:chOff x="2640" y="2592"/>
            <a:chExt cx="768" cy="1296"/>
          </a:xfrm>
        </p:grpSpPr>
        <p:sp>
          <p:nvSpPr>
            <p:cNvPr id="79890" name="AutoShape 45"/>
            <p:cNvSpPr>
              <a:spLocks noChangeArrowheads="1"/>
            </p:cNvSpPr>
            <p:nvPr/>
          </p:nvSpPr>
          <p:spPr bwMode="auto">
            <a:xfrm flipV="1">
              <a:off x="2640" y="2784"/>
              <a:ext cx="768" cy="1104"/>
            </a:xfrm>
            <a:prstGeom prst="triangle">
              <a:avLst>
                <a:gd name="adj" fmla="val 50000"/>
              </a:avLst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grpSp>
          <p:nvGrpSpPr>
            <p:cNvPr id="79891" name="Group 46"/>
            <p:cNvGrpSpPr>
              <a:grpSpLocks/>
            </p:cNvGrpSpPr>
            <p:nvPr/>
          </p:nvGrpSpPr>
          <p:grpSpPr bwMode="auto">
            <a:xfrm flipV="1">
              <a:off x="2640" y="2592"/>
              <a:ext cx="768" cy="1296"/>
              <a:chOff x="2016" y="1296"/>
              <a:chExt cx="768" cy="1296"/>
            </a:xfrm>
          </p:grpSpPr>
          <p:sp>
            <p:nvSpPr>
              <p:cNvPr id="79892" name="Oval 47"/>
              <p:cNvSpPr>
                <a:spLocks noChangeArrowheads="1"/>
              </p:cNvSpPr>
              <p:nvPr/>
            </p:nvSpPr>
            <p:spPr bwMode="auto">
              <a:xfrm>
                <a:off x="2016" y="2256"/>
                <a:ext cx="768" cy="336"/>
              </a:xfrm>
              <a:prstGeom prst="ellipse">
                <a:avLst/>
              </a:prstGeom>
              <a:solidFill>
                <a:srgbClr val="3333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9893" name="Line 48"/>
              <p:cNvSpPr>
                <a:spLocks noChangeShapeType="1"/>
              </p:cNvSpPr>
              <p:nvPr/>
            </p:nvSpPr>
            <p:spPr bwMode="auto">
              <a:xfrm flipV="1">
                <a:off x="2016" y="1296"/>
                <a:ext cx="336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9894" name="Line 49"/>
              <p:cNvSpPr>
                <a:spLocks noChangeShapeType="1"/>
              </p:cNvSpPr>
              <p:nvPr/>
            </p:nvSpPr>
            <p:spPr bwMode="auto">
              <a:xfrm flipH="1" flipV="1">
                <a:off x="2352" y="1296"/>
                <a:ext cx="432" cy="11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7698" name="AutoShape 50"/>
          <p:cNvSpPr>
            <a:spLocks noChangeArrowheads="1"/>
          </p:cNvSpPr>
          <p:nvPr/>
        </p:nvSpPr>
        <p:spPr bwMode="auto">
          <a:xfrm>
            <a:off x="1447800" y="1905000"/>
            <a:ext cx="1219200" cy="838200"/>
          </a:xfrm>
          <a:prstGeom prst="can">
            <a:avLst>
              <a:gd name="adj" fmla="val 25000"/>
            </a:avLst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27699" name="Text Box 51"/>
          <p:cNvSpPr txBox="1">
            <a:spLocks noChangeArrowheads="1"/>
          </p:cNvSpPr>
          <p:nvPr/>
        </p:nvSpPr>
        <p:spPr bwMode="auto">
          <a:xfrm>
            <a:off x="304800" y="58674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3 times.</a:t>
            </a:r>
          </a:p>
        </p:txBody>
      </p:sp>
      <p:sp>
        <p:nvSpPr>
          <p:cNvPr id="27700" name="Text Box 52"/>
          <p:cNvSpPr txBox="1">
            <a:spLocks noChangeArrowheads="1"/>
          </p:cNvSpPr>
          <p:nvPr/>
        </p:nvSpPr>
        <p:spPr bwMode="auto">
          <a:xfrm>
            <a:off x="1905000" y="5791200"/>
            <a:ext cx="6705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u="sng">
                <a:solidFill>
                  <a:schemeClr val="tx2"/>
                </a:solidFill>
                <a:ea typeface="宋体" charset="0"/>
                <a:cs typeface="宋体" charset="0"/>
              </a:rPr>
              <a:t>This shows that the cylinder has three times the volume of a cone with the same height and radius.</a:t>
            </a:r>
          </a:p>
        </p:txBody>
      </p:sp>
    </p:spTree>
    <p:extLst>
      <p:ext uri="{BB962C8B-B14F-4D97-AF65-F5344CB8AC3E}">
        <p14:creationId xmlns:p14="http://schemas.microsoft.com/office/powerpoint/2010/main" xmlns="" val="141941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autoUpdateAnimBg="0"/>
      <p:bldP spid="27660" grpId="0" autoUpdateAnimBg="0"/>
      <p:bldP spid="27666" grpId="0" autoUpdateAnimBg="0"/>
      <p:bldP spid="27672" grpId="0" autoUpdateAnimBg="0"/>
      <p:bldP spid="27682" grpId="0" animBg="1"/>
      <p:bldP spid="27691" grpId="0" animBg="1"/>
      <p:bldP spid="27698" grpId="0" animBg="1"/>
      <p:bldP spid="27699" grpId="0" autoUpdateAnimBg="0"/>
      <p:bldP spid="2770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915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rgbClr val="66FF33"/>
                </a:solidFill>
                <a:ea typeface="宋体" charset="0"/>
                <a:cs typeface="宋体" charset="0"/>
              </a:rPr>
              <a:t>The experiment on the previous slide allows us to work out the formula for the volume of a cone: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The formula for the volume of a cylinder is : 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943600" y="11430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V = </a:t>
            </a:r>
            <a:r>
              <a:rPr lang="en-GB" altLang="zh-CN" sz="1600" b="1">
                <a:solidFill>
                  <a:schemeClr val="tx2"/>
                </a:solidFill>
                <a:ea typeface="宋体" charset="0"/>
                <a:cs typeface="宋体" charset="0"/>
                <a:sym typeface="Symbol" charset="0"/>
              </a:rPr>
              <a:t> </a:t>
            </a:r>
            <a:r>
              <a:rPr lang="en-GB" altLang="zh-CN" sz="2000">
                <a:solidFill>
                  <a:schemeClr val="tx2"/>
                </a:solidFill>
                <a:ea typeface="宋体" charset="0"/>
                <a:cs typeface="宋体" charset="0"/>
                <a:sym typeface="Symbol" charset="0"/>
              </a:rPr>
              <a:t>r </a:t>
            </a:r>
            <a:r>
              <a:rPr lang="en-GB" altLang="zh-CN" sz="2000" baseline="30000">
                <a:solidFill>
                  <a:schemeClr val="tx2"/>
                </a:solidFill>
                <a:ea typeface="宋体" charset="0"/>
                <a:cs typeface="宋体" charset="0"/>
                <a:sym typeface="Symbol" charset="0"/>
              </a:rPr>
              <a:t>2 </a:t>
            </a: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h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04800" y="1752600"/>
            <a:ext cx="8686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rgbClr val="66FF33"/>
                </a:solidFill>
                <a:ea typeface="宋体" charset="0"/>
                <a:cs typeface="宋体" charset="0"/>
              </a:rPr>
              <a:t>We have seen that the volume of a cylinder is </a:t>
            </a:r>
            <a:r>
              <a:rPr lang="en-GB" altLang="zh-CN" u="sng">
                <a:solidFill>
                  <a:srgbClr val="66FF33"/>
                </a:solidFill>
                <a:ea typeface="宋体" charset="0"/>
                <a:cs typeface="宋体" charset="0"/>
              </a:rPr>
              <a:t>three </a:t>
            </a:r>
            <a:r>
              <a:rPr lang="en-GB" altLang="zh-CN">
                <a:solidFill>
                  <a:srgbClr val="66FF33"/>
                </a:solidFill>
                <a:ea typeface="宋体" charset="0"/>
                <a:cs typeface="宋体" charset="0"/>
              </a:rPr>
              <a:t>times more than that of a cone  with the same diameter and height .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81000" y="2743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The formula for the volume of a cone is: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57200" y="3276600"/>
            <a:ext cx="6781800" cy="3124200"/>
            <a:chOff x="288" y="2064"/>
            <a:chExt cx="4272" cy="1968"/>
          </a:xfrm>
        </p:grpSpPr>
        <p:grpSp>
          <p:nvGrpSpPr>
            <p:cNvPr id="80903" name="Group 20"/>
            <p:cNvGrpSpPr>
              <a:grpSpLocks/>
            </p:cNvGrpSpPr>
            <p:nvPr/>
          </p:nvGrpSpPr>
          <p:grpSpPr bwMode="auto">
            <a:xfrm>
              <a:off x="288" y="2064"/>
              <a:ext cx="4272" cy="1968"/>
              <a:chOff x="288" y="2064"/>
              <a:chExt cx="4272" cy="1968"/>
            </a:xfrm>
          </p:grpSpPr>
          <p:graphicFrame>
            <p:nvGraphicFramePr>
              <p:cNvPr id="80905" name="Object 8"/>
              <p:cNvGraphicFramePr>
                <a:graphicFrameLocks noChangeAspect="1"/>
              </p:cNvGraphicFramePr>
              <p:nvPr/>
            </p:nvGraphicFramePr>
            <p:xfrm>
              <a:off x="528" y="2448"/>
              <a:ext cx="960" cy="488"/>
            </p:xfrm>
            <a:graphic>
              <a:graphicData uri="http://schemas.openxmlformats.org/presentationml/2006/ole">
                <p:oleObj spid="_x0000_s108549" name="Equation" r:id="rId3" imgW="774364" imgH="393529" progId="Equation.3">
                  <p:embed/>
                </p:oleObj>
              </a:graphicData>
            </a:graphic>
          </p:graphicFrame>
          <p:grpSp>
            <p:nvGrpSpPr>
              <p:cNvPr id="80906" name="Group 18"/>
              <p:cNvGrpSpPr>
                <a:grpSpLocks/>
              </p:cNvGrpSpPr>
              <p:nvPr/>
            </p:nvGrpSpPr>
            <p:grpSpPr bwMode="auto">
              <a:xfrm>
                <a:off x="1824" y="2160"/>
                <a:ext cx="1920" cy="1584"/>
                <a:chOff x="3504" y="2064"/>
                <a:chExt cx="1920" cy="1584"/>
              </a:xfrm>
            </p:grpSpPr>
            <p:grpSp>
              <p:nvGrpSpPr>
                <p:cNvPr id="80908" name="Group 13"/>
                <p:cNvGrpSpPr>
                  <a:grpSpLocks/>
                </p:cNvGrpSpPr>
                <p:nvPr/>
              </p:nvGrpSpPr>
              <p:grpSpPr bwMode="auto">
                <a:xfrm>
                  <a:off x="3504" y="2352"/>
                  <a:ext cx="1440" cy="1296"/>
                  <a:chOff x="3504" y="2352"/>
                  <a:chExt cx="1440" cy="1296"/>
                </a:xfrm>
              </p:grpSpPr>
              <p:sp>
                <p:nvSpPr>
                  <p:cNvPr id="80913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352"/>
                    <a:ext cx="1440" cy="240"/>
                  </a:xfrm>
                  <a:prstGeom prst="ellipse">
                    <a:avLst/>
                  </a:prstGeom>
                  <a:noFill/>
                  <a:ln w="5715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CA" altLang="zh-CN">
                      <a:ea typeface="宋体" charset="0"/>
                      <a:cs typeface="宋体" charset="0"/>
                    </a:endParaRPr>
                  </a:p>
                </p:txBody>
              </p:sp>
              <p:sp>
                <p:nvSpPr>
                  <p:cNvPr id="80914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496"/>
                    <a:ext cx="720" cy="1152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80915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224" y="2496"/>
                    <a:ext cx="720" cy="1104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0909" name="Line 14"/>
                <p:cNvSpPr>
                  <a:spLocks noChangeShapeType="1"/>
                </p:cNvSpPr>
                <p:nvPr/>
              </p:nvSpPr>
              <p:spPr bwMode="auto">
                <a:xfrm>
                  <a:off x="3504" y="2448"/>
                  <a:ext cx="672" cy="0"/>
                </a:xfrm>
                <a:prstGeom prst="line">
                  <a:avLst/>
                </a:prstGeom>
                <a:noFill/>
                <a:ln w="38100">
                  <a:solidFill>
                    <a:srgbClr val="66FF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0910" name="Line 15"/>
                <p:cNvSpPr>
                  <a:spLocks noChangeShapeType="1"/>
                </p:cNvSpPr>
                <p:nvPr/>
              </p:nvSpPr>
              <p:spPr bwMode="auto">
                <a:xfrm>
                  <a:off x="5040" y="2448"/>
                  <a:ext cx="0" cy="1152"/>
                </a:xfrm>
                <a:prstGeom prst="line">
                  <a:avLst/>
                </a:prstGeom>
                <a:noFill/>
                <a:ln w="38100">
                  <a:solidFill>
                    <a:srgbClr val="66FF33"/>
                  </a:solidFill>
                  <a:miter lim="800000"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091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184" y="278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altLang="zh-CN">
                      <a:ea typeface="宋体" charset="0"/>
                      <a:cs typeface="宋体" charset="0"/>
                    </a:rPr>
                    <a:t>h</a:t>
                  </a:r>
                </a:p>
              </p:txBody>
            </p:sp>
            <p:sp>
              <p:nvSpPr>
                <p:cNvPr id="80912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840" y="2064"/>
                  <a:ext cx="48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altLang="zh-CN">
                      <a:ea typeface="宋体" charset="0"/>
                      <a:cs typeface="宋体" charset="0"/>
                    </a:rPr>
                    <a:t>r</a:t>
                  </a:r>
                </a:p>
              </p:txBody>
            </p:sp>
          </p:grpSp>
          <p:sp>
            <p:nvSpPr>
              <p:cNvPr id="80907" name="Rectangle 19"/>
              <p:cNvSpPr>
                <a:spLocks noChangeArrowheads="1"/>
              </p:cNvSpPr>
              <p:nvPr/>
            </p:nvSpPr>
            <p:spPr bwMode="auto">
              <a:xfrm>
                <a:off x="288" y="2064"/>
                <a:ext cx="4272" cy="1968"/>
              </a:xfrm>
              <a:prstGeom prst="rect">
                <a:avLst/>
              </a:prstGeom>
              <a:noFill/>
              <a:ln w="5715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zh-CN">
                  <a:solidFill>
                    <a:schemeClr val="tx2"/>
                  </a:solidFill>
                  <a:ea typeface="宋体" charset="0"/>
                  <a:cs typeface="宋体" charset="0"/>
                </a:endParaRPr>
              </a:p>
            </p:txBody>
          </p:sp>
        </p:grpSp>
        <p:sp>
          <p:nvSpPr>
            <p:cNvPr id="80904" name="Text Box 21"/>
            <p:cNvSpPr txBox="1">
              <a:spLocks noChangeArrowheads="1"/>
            </p:cNvSpPr>
            <p:nvPr/>
          </p:nvSpPr>
          <p:spPr bwMode="auto">
            <a:xfrm>
              <a:off x="384" y="3552"/>
              <a:ext cx="19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solidFill>
                    <a:schemeClr val="tx2"/>
                  </a:solidFill>
                  <a:ea typeface="宋体" charset="0"/>
                  <a:cs typeface="宋体" charset="0"/>
                </a:rPr>
                <a:t>r = radius    h = height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22708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autoUpdateAnimBg="0"/>
      <p:bldP spid="28676" grpId="0" autoUpdateAnimBg="0"/>
      <p:bldP spid="28677" grpId="0" autoUpdateAnimBg="0"/>
      <p:bldP spid="2867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rgbClr val="66FF33"/>
                </a:solidFill>
                <a:ea typeface="宋体" charset="0"/>
                <a:cs typeface="宋体" charset="0"/>
              </a:rPr>
              <a:t>Calculate the volume of the cones below:</a:t>
            </a: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457200" y="3657600"/>
          <a:ext cx="1524000" cy="774700"/>
        </p:xfrm>
        <a:graphic>
          <a:graphicData uri="http://schemas.openxmlformats.org/presentationml/2006/ole">
            <p:oleObj spid="_x0000_s109593" name="Equation" r:id="rId3" imgW="774364" imgH="393529" progId="Equation.3">
              <p:embed/>
            </p:oleObj>
          </a:graphicData>
        </a:graphic>
      </p:graphicFrame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648200" y="1219200"/>
            <a:ext cx="4495800" cy="2590800"/>
            <a:chOff x="2928" y="672"/>
            <a:chExt cx="2832" cy="1632"/>
          </a:xfrm>
        </p:grpSpPr>
        <p:grpSp>
          <p:nvGrpSpPr>
            <p:cNvPr id="81940" name="Group 34"/>
            <p:cNvGrpSpPr>
              <a:grpSpLocks/>
            </p:cNvGrpSpPr>
            <p:nvPr/>
          </p:nvGrpSpPr>
          <p:grpSpPr bwMode="auto">
            <a:xfrm>
              <a:off x="3648" y="720"/>
              <a:ext cx="2112" cy="1584"/>
              <a:chOff x="3648" y="720"/>
              <a:chExt cx="2112" cy="1584"/>
            </a:xfrm>
          </p:grpSpPr>
          <p:grpSp>
            <p:nvGrpSpPr>
              <p:cNvPr id="81942" name="Group 6"/>
              <p:cNvGrpSpPr>
                <a:grpSpLocks/>
              </p:cNvGrpSpPr>
              <p:nvPr/>
            </p:nvGrpSpPr>
            <p:grpSpPr bwMode="auto">
              <a:xfrm>
                <a:off x="3648" y="1008"/>
                <a:ext cx="1440" cy="1296"/>
                <a:chOff x="3504" y="2352"/>
                <a:chExt cx="1440" cy="1296"/>
              </a:xfrm>
            </p:grpSpPr>
            <p:sp>
              <p:nvSpPr>
                <p:cNvPr id="81947" name="Oval 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1440" cy="240"/>
                </a:xfrm>
                <a:prstGeom prst="ellipse">
                  <a:avLst/>
                </a:prstGeom>
                <a:noFill/>
                <a:ln w="571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 altLang="zh-CN">
                    <a:ea typeface="宋体" charset="0"/>
                    <a:cs typeface="宋体" charset="0"/>
                  </a:endParaRPr>
                </a:p>
              </p:txBody>
            </p:sp>
            <p:sp>
              <p:nvSpPr>
                <p:cNvPr id="81948" name="Line 8"/>
                <p:cNvSpPr>
                  <a:spLocks noChangeShapeType="1"/>
                </p:cNvSpPr>
                <p:nvPr/>
              </p:nvSpPr>
              <p:spPr bwMode="auto">
                <a:xfrm>
                  <a:off x="3504" y="2496"/>
                  <a:ext cx="720" cy="115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1949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4224" y="2496"/>
                  <a:ext cx="720" cy="110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81943" name="Line 10"/>
              <p:cNvSpPr>
                <a:spLocks noChangeShapeType="1"/>
              </p:cNvSpPr>
              <p:nvPr/>
            </p:nvSpPr>
            <p:spPr bwMode="auto">
              <a:xfrm>
                <a:off x="3648" y="1104"/>
                <a:ext cx="1344" cy="0"/>
              </a:xfrm>
              <a:prstGeom prst="line">
                <a:avLst/>
              </a:prstGeom>
              <a:noFill/>
              <a:ln w="38100">
                <a:solidFill>
                  <a:srgbClr val="66FF33"/>
                </a:solidFill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1944" name="Line 11"/>
              <p:cNvSpPr>
                <a:spLocks noChangeShapeType="1"/>
              </p:cNvSpPr>
              <p:nvPr/>
            </p:nvSpPr>
            <p:spPr bwMode="auto">
              <a:xfrm>
                <a:off x="5184" y="1104"/>
                <a:ext cx="0" cy="1152"/>
              </a:xfrm>
              <a:prstGeom prst="line">
                <a:avLst/>
              </a:prstGeom>
              <a:noFill/>
              <a:ln w="38100">
                <a:solidFill>
                  <a:srgbClr val="66FF33"/>
                </a:solidFill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1945" name="Text Box 12"/>
              <p:cNvSpPr txBox="1">
                <a:spLocks noChangeArrowheads="1"/>
              </p:cNvSpPr>
              <p:nvPr/>
            </p:nvSpPr>
            <p:spPr bwMode="auto">
              <a:xfrm>
                <a:off x="5184" y="1440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13m</a:t>
                </a:r>
              </a:p>
            </p:txBody>
          </p:sp>
          <p:sp>
            <p:nvSpPr>
              <p:cNvPr id="81946" name="Text Box 13"/>
              <p:cNvSpPr txBox="1">
                <a:spLocks noChangeArrowheads="1"/>
              </p:cNvSpPr>
              <p:nvPr/>
            </p:nvSpPr>
            <p:spPr bwMode="auto">
              <a:xfrm>
                <a:off x="4176" y="720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18m</a:t>
                </a:r>
              </a:p>
            </p:txBody>
          </p:sp>
        </p:grpSp>
        <p:sp>
          <p:nvSpPr>
            <p:cNvPr id="81941" name="Text Box 16"/>
            <p:cNvSpPr txBox="1">
              <a:spLocks noChangeArrowheads="1"/>
            </p:cNvSpPr>
            <p:nvPr/>
          </p:nvSpPr>
          <p:spPr bwMode="auto">
            <a:xfrm>
              <a:off x="2928" y="67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(2)</a:t>
              </a:r>
            </a:p>
          </p:txBody>
        </p:sp>
      </p:grpSp>
      <p:graphicFrame>
        <p:nvGraphicFramePr>
          <p:cNvPr id="31764" name="Object 20"/>
          <p:cNvGraphicFramePr>
            <a:graphicFrameLocks noChangeAspect="1"/>
          </p:cNvGraphicFramePr>
          <p:nvPr/>
        </p:nvGraphicFramePr>
        <p:xfrm>
          <a:off x="457200" y="4495800"/>
          <a:ext cx="2908300" cy="819150"/>
        </p:xfrm>
        <a:graphic>
          <a:graphicData uri="http://schemas.openxmlformats.org/presentationml/2006/ole">
            <p:oleObj spid="_x0000_s109594" name="Equation" r:id="rId4" imgW="1396394" imgH="393529" progId="Equation.3">
              <p:embed/>
            </p:oleObj>
          </a:graphicData>
        </a:graphic>
      </p:graphicFrame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304800" y="1295400"/>
            <a:ext cx="4495800" cy="2590800"/>
            <a:chOff x="96" y="720"/>
            <a:chExt cx="2832" cy="1632"/>
          </a:xfrm>
        </p:grpSpPr>
        <p:grpSp>
          <p:nvGrpSpPr>
            <p:cNvPr id="81930" name="Group 24"/>
            <p:cNvGrpSpPr>
              <a:grpSpLocks/>
            </p:cNvGrpSpPr>
            <p:nvPr/>
          </p:nvGrpSpPr>
          <p:grpSpPr bwMode="auto">
            <a:xfrm>
              <a:off x="816" y="768"/>
              <a:ext cx="2112" cy="1584"/>
              <a:chOff x="1872" y="2160"/>
              <a:chExt cx="2112" cy="1584"/>
            </a:xfrm>
          </p:grpSpPr>
          <p:grpSp>
            <p:nvGrpSpPr>
              <p:cNvPr id="81932" name="Group 25"/>
              <p:cNvGrpSpPr>
                <a:grpSpLocks/>
              </p:cNvGrpSpPr>
              <p:nvPr/>
            </p:nvGrpSpPr>
            <p:grpSpPr bwMode="auto">
              <a:xfrm>
                <a:off x="1872" y="2448"/>
                <a:ext cx="1440" cy="1296"/>
                <a:chOff x="3504" y="2352"/>
                <a:chExt cx="1440" cy="1296"/>
              </a:xfrm>
            </p:grpSpPr>
            <p:sp>
              <p:nvSpPr>
                <p:cNvPr id="81937" name="Oval 26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1440" cy="240"/>
                </a:xfrm>
                <a:prstGeom prst="ellipse">
                  <a:avLst/>
                </a:prstGeom>
                <a:noFill/>
                <a:ln w="571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 altLang="zh-CN">
                    <a:ea typeface="宋体" charset="0"/>
                    <a:cs typeface="宋体" charset="0"/>
                  </a:endParaRPr>
                </a:p>
              </p:txBody>
            </p:sp>
            <p:sp>
              <p:nvSpPr>
                <p:cNvPr id="81938" name="Line 27"/>
                <p:cNvSpPr>
                  <a:spLocks noChangeShapeType="1"/>
                </p:cNvSpPr>
                <p:nvPr/>
              </p:nvSpPr>
              <p:spPr bwMode="auto">
                <a:xfrm>
                  <a:off x="3504" y="2496"/>
                  <a:ext cx="720" cy="115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1939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4224" y="2496"/>
                  <a:ext cx="720" cy="110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81933" name="Line 29"/>
              <p:cNvSpPr>
                <a:spLocks noChangeShapeType="1"/>
              </p:cNvSpPr>
              <p:nvPr/>
            </p:nvSpPr>
            <p:spPr bwMode="auto">
              <a:xfrm>
                <a:off x="1872" y="2544"/>
                <a:ext cx="672" cy="0"/>
              </a:xfrm>
              <a:prstGeom prst="line">
                <a:avLst/>
              </a:prstGeom>
              <a:noFill/>
              <a:ln w="38100">
                <a:solidFill>
                  <a:srgbClr val="66FF33"/>
                </a:solidFill>
                <a:miter lim="800000"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1934" name="Line 30"/>
              <p:cNvSpPr>
                <a:spLocks noChangeShapeType="1"/>
              </p:cNvSpPr>
              <p:nvPr/>
            </p:nvSpPr>
            <p:spPr bwMode="auto">
              <a:xfrm>
                <a:off x="3408" y="2544"/>
                <a:ext cx="0" cy="1152"/>
              </a:xfrm>
              <a:prstGeom prst="line">
                <a:avLst/>
              </a:prstGeom>
              <a:noFill/>
              <a:ln w="38100">
                <a:solidFill>
                  <a:srgbClr val="66FF33"/>
                </a:solidFill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1935" name="Text Box 31"/>
              <p:cNvSpPr txBox="1">
                <a:spLocks noChangeArrowheads="1"/>
              </p:cNvSpPr>
              <p:nvPr/>
            </p:nvSpPr>
            <p:spPr bwMode="auto">
              <a:xfrm>
                <a:off x="3552" y="2880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9m</a:t>
                </a:r>
              </a:p>
            </p:txBody>
          </p:sp>
          <p:sp>
            <p:nvSpPr>
              <p:cNvPr id="81936" name="Text Box 32"/>
              <p:cNvSpPr txBox="1">
                <a:spLocks noChangeArrowheads="1"/>
              </p:cNvSpPr>
              <p:nvPr/>
            </p:nvSpPr>
            <p:spPr bwMode="auto">
              <a:xfrm>
                <a:off x="2208" y="2160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6m</a:t>
                </a:r>
              </a:p>
            </p:txBody>
          </p:sp>
        </p:grpSp>
        <p:sp>
          <p:nvSpPr>
            <p:cNvPr id="81931" name="Text Box 33"/>
            <p:cNvSpPr txBox="1">
              <a:spLocks noChangeArrowheads="1"/>
            </p:cNvSpPr>
            <p:nvPr/>
          </p:nvSpPr>
          <p:spPr bwMode="auto">
            <a:xfrm>
              <a:off x="96" y="720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(1)</a:t>
              </a:r>
            </a:p>
          </p:txBody>
        </p:sp>
      </p:grpSp>
      <p:graphicFrame>
        <p:nvGraphicFramePr>
          <p:cNvPr id="31780" name="Object 36"/>
          <p:cNvGraphicFramePr>
            <a:graphicFrameLocks noChangeAspect="1"/>
          </p:cNvGraphicFramePr>
          <p:nvPr/>
        </p:nvGraphicFramePr>
        <p:xfrm>
          <a:off x="4800600" y="3581400"/>
          <a:ext cx="1524000" cy="774700"/>
        </p:xfrm>
        <a:graphic>
          <a:graphicData uri="http://schemas.openxmlformats.org/presentationml/2006/ole">
            <p:oleObj spid="_x0000_s109595" name="Equation" r:id="rId5" imgW="774364" imgH="393529" progId="Equation.3">
              <p:embed/>
            </p:oleObj>
          </a:graphicData>
        </a:graphic>
      </p:graphicFrame>
      <p:graphicFrame>
        <p:nvGraphicFramePr>
          <p:cNvPr id="31781" name="Object 37"/>
          <p:cNvGraphicFramePr>
            <a:graphicFrameLocks noChangeAspect="1"/>
          </p:cNvGraphicFramePr>
          <p:nvPr/>
        </p:nvGraphicFramePr>
        <p:xfrm>
          <a:off x="4800600" y="4495800"/>
          <a:ext cx="2895600" cy="781050"/>
        </p:xfrm>
        <a:graphic>
          <a:graphicData uri="http://schemas.openxmlformats.org/presentationml/2006/ole">
            <p:oleObj spid="_x0000_s109596" name="Equation" r:id="rId6" imgW="1459866" imgH="393529" progId="Equation.3">
              <p:embed/>
            </p:oleObj>
          </a:graphicData>
        </a:graphic>
      </p:graphicFrame>
      <p:graphicFrame>
        <p:nvGraphicFramePr>
          <p:cNvPr id="31783" name="Object 39"/>
          <p:cNvGraphicFramePr>
            <a:graphicFrameLocks noChangeAspect="1"/>
          </p:cNvGraphicFramePr>
          <p:nvPr/>
        </p:nvGraphicFramePr>
        <p:xfrm>
          <a:off x="4800600" y="5410200"/>
          <a:ext cx="2743200" cy="561975"/>
        </p:xfrm>
        <a:graphic>
          <a:graphicData uri="http://schemas.openxmlformats.org/presentationml/2006/ole">
            <p:oleObj spid="_x0000_s109597" name="Equation" r:id="rId7" imgW="990170" imgH="203112" progId="Equation.3">
              <p:embed/>
            </p:oleObj>
          </a:graphicData>
        </a:graphic>
      </p:graphicFrame>
      <p:graphicFrame>
        <p:nvGraphicFramePr>
          <p:cNvPr id="31784" name="Object 40"/>
          <p:cNvGraphicFramePr>
            <a:graphicFrameLocks noChangeAspect="1"/>
          </p:cNvGraphicFramePr>
          <p:nvPr/>
        </p:nvGraphicFramePr>
        <p:xfrm>
          <a:off x="457200" y="5410200"/>
          <a:ext cx="2362200" cy="517525"/>
        </p:xfrm>
        <a:graphic>
          <a:graphicData uri="http://schemas.openxmlformats.org/presentationml/2006/ole">
            <p:oleObj spid="_x0000_s109598" name="Equation" r:id="rId8" imgW="926698" imgH="203112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3626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042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 to Textbook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Example 3-</a:t>
            </a:r>
            <a:r>
              <a:rPr lang="en-US" dirty="0"/>
              <a:t>4</a:t>
            </a:r>
            <a:r>
              <a:rPr lang="en-US" dirty="0" smtClean="0"/>
              <a:t> on page #39-40.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150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0806"/>
            <a:ext cx="8229600" cy="1143000"/>
          </a:xfrm>
        </p:spPr>
        <p:txBody>
          <a:bodyPr/>
          <a:lstStyle/>
          <a:p>
            <a:pPr algn="just"/>
            <a:r>
              <a:rPr lang="en-US" dirty="0" smtClean="0"/>
              <a:t>PRACTICE EXERCISE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666" y="1536700"/>
            <a:ext cx="6781800" cy="37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450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90160"/>
            <a:ext cx="8229600" cy="1143000"/>
          </a:xfrm>
        </p:spPr>
        <p:txBody>
          <a:bodyPr/>
          <a:lstStyle/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Volumes of Composite Objects</a:t>
            </a:r>
            <a:endParaRPr lang="en-CA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zh-CN" u="sng" dirty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More Com</a:t>
            </a:r>
            <a:r>
              <a:rPr lang="en-GB" altLang="zh-CN" dirty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p</a:t>
            </a:r>
            <a:r>
              <a:rPr lang="en-GB" altLang="zh-CN" u="sng" dirty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lex Sha</a:t>
            </a:r>
            <a:r>
              <a:rPr lang="en-GB" altLang="zh-CN" dirty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p</a:t>
            </a:r>
            <a:r>
              <a:rPr lang="en-GB" altLang="zh-CN" u="sng" dirty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es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rgbClr val="66FF33"/>
                </a:solidFill>
                <a:ea typeface="宋体" charset="0"/>
                <a:cs typeface="宋体" charset="0"/>
              </a:rPr>
              <a:t>Calculate the volume of the shape below: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0" y="1219200"/>
            <a:ext cx="3962400" cy="3429000"/>
            <a:chOff x="96" y="768"/>
            <a:chExt cx="2496" cy="2160"/>
          </a:xfrm>
        </p:grpSpPr>
        <p:grpSp>
          <p:nvGrpSpPr>
            <p:cNvPr id="76819" name="Group 23"/>
            <p:cNvGrpSpPr>
              <a:grpSpLocks/>
            </p:cNvGrpSpPr>
            <p:nvPr/>
          </p:nvGrpSpPr>
          <p:grpSpPr bwMode="auto">
            <a:xfrm>
              <a:off x="624" y="1152"/>
              <a:ext cx="1728" cy="1344"/>
              <a:chOff x="384" y="864"/>
              <a:chExt cx="1728" cy="1344"/>
            </a:xfrm>
          </p:grpSpPr>
          <p:grpSp>
            <p:nvGrpSpPr>
              <p:cNvPr id="76829" name="Group 18"/>
              <p:cNvGrpSpPr>
                <a:grpSpLocks/>
              </p:cNvGrpSpPr>
              <p:nvPr/>
            </p:nvGrpSpPr>
            <p:grpSpPr bwMode="auto">
              <a:xfrm>
                <a:off x="384" y="864"/>
                <a:ext cx="1728" cy="1344"/>
                <a:chOff x="384" y="864"/>
                <a:chExt cx="1728" cy="1344"/>
              </a:xfrm>
            </p:grpSpPr>
            <p:grpSp>
              <p:nvGrpSpPr>
                <p:cNvPr id="76834" name="Group 8"/>
                <p:cNvGrpSpPr>
                  <a:grpSpLocks/>
                </p:cNvGrpSpPr>
                <p:nvPr/>
              </p:nvGrpSpPr>
              <p:grpSpPr bwMode="auto">
                <a:xfrm>
                  <a:off x="384" y="1440"/>
                  <a:ext cx="1152" cy="768"/>
                  <a:chOff x="336" y="960"/>
                  <a:chExt cx="1152" cy="768"/>
                </a:xfrm>
              </p:grpSpPr>
              <p:sp>
                <p:nvSpPr>
                  <p:cNvPr id="76839" name="Line 4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1728"/>
                    <a:ext cx="115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6840" name="Line 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6" y="960"/>
                    <a:ext cx="0" cy="76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6841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960"/>
                    <a:ext cx="62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6842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960"/>
                    <a:ext cx="528" cy="76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6835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384" y="864"/>
                  <a:ext cx="576" cy="57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6836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536" y="1632"/>
                  <a:ext cx="576" cy="57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6837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008" y="864"/>
                  <a:ext cx="576" cy="57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6838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384" y="1632"/>
                  <a:ext cx="576" cy="57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76830" name="Line 19"/>
              <p:cNvSpPr>
                <a:spLocks noChangeShapeType="1"/>
              </p:cNvSpPr>
              <p:nvPr/>
            </p:nvSpPr>
            <p:spPr bwMode="auto">
              <a:xfrm>
                <a:off x="960" y="864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6831" name="Line 20"/>
              <p:cNvSpPr>
                <a:spLocks noChangeShapeType="1"/>
              </p:cNvSpPr>
              <p:nvPr/>
            </p:nvSpPr>
            <p:spPr bwMode="auto">
              <a:xfrm>
                <a:off x="1584" y="864"/>
                <a:ext cx="528" cy="7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6832" name="Line 21"/>
              <p:cNvSpPr>
                <a:spLocks noChangeShapeType="1"/>
              </p:cNvSpPr>
              <p:nvPr/>
            </p:nvSpPr>
            <p:spPr bwMode="auto">
              <a:xfrm>
                <a:off x="960" y="864"/>
                <a:ext cx="0" cy="7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6833" name="Line 22"/>
              <p:cNvSpPr>
                <a:spLocks noChangeShapeType="1"/>
              </p:cNvSpPr>
              <p:nvPr/>
            </p:nvSpPr>
            <p:spPr bwMode="auto">
              <a:xfrm>
                <a:off x="960" y="1632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6820" name="Rectangle 24"/>
            <p:cNvSpPr>
              <a:spLocks noChangeArrowheads="1"/>
            </p:cNvSpPr>
            <p:nvPr/>
          </p:nvSpPr>
          <p:spPr bwMode="auto">
            <a:xfrm>
              <a:off x="624" y="2304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76821" name="Text Box 25"/>
            <p:cNvSpPr txBox="1">
              <a:spLocks noChangeArrowheads="1"/>
            </p:cNvSpPr>
            <p:nvPr/>
          </p:nvSpPr>
          <p:spPr bwMode="auto">
            <a:xfrm>
              <a:off x="768" y="2640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20m</a:t>
              </a:r>
            </a:p>
          </p:txBody>
        </p:sp>
        <p:sp>
          <p:nvSpPr>
            <p:cNvPr id="76822" name="Text Box 26"/>
            <p:cNvSpPr txBox="1">
              <a:spLocks noChangeArrowheads="1"/>
            </p:cNvSpPr>
            <p:nvPr/>
          </p:nvSpPr>
          <p:spPr bwMode="auto">
            <a:xfrm>
              <a:off x="2112" y="225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23m</a:t>
              </a:r>
            </a:p>
          </p:txBody>
        </p:sp>
        <p:sp>
          <p:nvSpPr>
            <p:cNvPr id="76823" name="Text Box 27"/>
            <p:cNvSpPr txBox="1">
              <a:spLocks noChangeArrowheads="1"/>
            </p:cNvSpPr>
            <p:nvPr/>
          </p:nvSpPr>
          <p:spPr bwMode="auto">
            <a:xfrm>
              <a:off x="96" y="1968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16m</a:t>
              </a:r>
            </a:p>
          </p:txBody>
        </p:sp>
        <p:sp>
          <p:nvSpPr>
            <p:cNvPr id="76824" name="Text Box 28"/>
            <p:cNvSpPr txBox="1">
              <a:spLocks noChangeArrowheads="1"/>
            </p:cNvSpPr>
            <p:nvPr/>
          </p:nvSpPr>
          <p:spPr bwMode="auto">
            <a:xfrm>
              <a:off x="1344" y="768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12m</a:t>
              </a:r>
            </a:p>
          </p:txBody>
        </p:sp>
        <p:sp>
          <p:nvSpPr>
            <p:cNvPr id="76825" name="Line 29"/>
            <p:cNvSpPr>
              <a:spLocks noChangeShapeType="1"/>
            </p:cNvSpPr>
            <p:nvPr/>
          </p:nvSpPr>
          <p:spPr bwMode="auto">
            <a:xfrm>
              <a:off x="624" y="2592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826" name="Line 30"/>
            <p:cNvSpPr>
              <a:spLocks noChangeShapeType="1"/>
            </p:cNvSpPr>
            <p:nvPr/>
          </p:nvSpPr>
          <p:spPr bwMode="auto">
            <a:xfrm flipV="1">
              <a:off x="1920" y="1968"/>
              <a:ext cx="576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827" name="Line 31"/>
            <p:cNvSpPr>
              <a:spLocks noChangeShapeType="1"/>
            </p:cNvSpPr>
            <p:nvPr/>
          </p:nvSpPr>
          <p:spPr bwMode="auto">
            <a:xfrm>
              <a:off x="1200" y="1056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828" name="Line 32"/>
            <p:cNvSpPr>
              <a:spLocks noChangeShapeType="1"/>
            </p:cNvSpPr>
            <p:nvPr/>
          </p:nvSpPr>
          <p:spPr bwMode="auto">
            <a:xfrm>
              <a:off x="528" y="1728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228600" y="46482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u="sng">
                <a:solidFill>
                  <a:srgbClr val="66FF33"/>
                </a:solidFill>
                <a:ea typeface="宋体" charset="0"/>
                <a:cs typeface="宋体" charset="0"/>
              </a:rPr>
              <a:t>Calculate the cross sectional area:</a:t>
            </a:r>
          </a:p>
        </p:txBody>
      </p: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838200" y="2743200"/>
            <a:ext cx="990600" cy="1219200"/>
            <a:chOff x="528" y="1728"/>
            <a:chExt cx="624" cy="768"/>
          </a:xfrm>
        </p:grpSpPr>
        <p:sp>
          <p:nvSpPr>
            <p:cNvPr id="76817" name="Rectangle 35"/>
            <p:cNvSpPr>
              <a:spLocks noChangeArrowheads="1"/>
            </p:cNvSpPr>
            <p:nvPr/>
          </p:nvSpPr>
          <p:spPr bwMode="auto">
            <a:xfrm>
              <a:off x="528" y="1728"/>
              <a:ext cx="624" cy="76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76818" name="Text Box 36"/>
            <p:cNvSpPr txBox="1">
              <a:spLocks noChangeArrowheads="1"/>
            </p:cNvSpPr>
            <p:nvPr/>
          </p:nvSpPr>
          <p:spPr bwMode="auto">
            <a:xfrm>
              <a:off x="624" y="1968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solidFill>
                    <a:srgbClr val="66FF33"/>
                  </a:solidFill>
                  <a:ea typeface="宋体" charset="0"/>
                  <a:cs typeface="宋体" charset="0"/>
                </a:rPr>
                <a:t>A1</a:t>
              </a: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1828800" y="2743200"/>
            <a:ext cx="838200" cy="1219200"/>
            <a:chOff x="1152" y="1728"/>
            <a:chExt cx="528" cy="768"/>
          </a:xfrm>
        </p:grpSpPr>
        <p:sp>
          <p:nvSpPr>
            <p:cNvPr id="76815" name="AutoShape 37"/>
            <p:cNvSpPr>
              <a:spLocks noChangeArrowheads="1"/>
            </p:cNvSpPr>
            <p:nvPr/>
          </p:nvSpPr>
          <p:spPr bwMode="auto">
            <a:xfrm>
              <a:off x="1152" y="1728"/>
              <a:ext cx="528" cy="768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76816" name="Text Box 38"/>
            <p:cNvSpPr txBox="1">
              <a:spLocks noChangeArrowheads="1"/>
            </p:cNvSpPr>
            <p:nvPr/>
          </p:nvSpPr>
          <p:spPr bwMode="auto">
            <a:xfrm>
              <a:off x="1200" y="211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A2</a:t>
              </a:r>
            </a:p>
          </p:txBody>
        </p:sp>
      </p:grp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304800" y="50292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Area = A1 + A2</a:t>
            </a:r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304800" y="5410200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Area = (12 x 16) + ( ½ x (20 –12) x 16) 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304800" y="58674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Area = 192 + 64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381000" y="63246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u="sng">
                <a:solidFill>
                  <a:schemeClr val="tx2"/>
                </a:solidFill>
                <a:ea typeface="宋体" charset="0"/>
                <a:cs typeface="宋体" charset="0"/>
              </a:rPr>
              <a:t>Area = 256m</a:t>
            </a:r>
            <a:r>
              <a:rPr lang="en-GB" altLang="zh-CN" u="sng" baseline="30000">
                <a:solidFill>
                  <a:schemeClr val="tx2"/>
                </a:solidFill>
                <a:ea typeface="宋体" charset="0"/>
                <a:cs typeface="宋体" charset="0"/>
              </a:rPr>
              <a:t>2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4800600" y="15240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u="sng">
                <a:solidFill>
                  <a:srgbClr val="66FF33"/>
                </a:solidFill>
                <a:ea typeface="宋体" charset="0"/>
                <a:cs typeface="宋体" charset="0"/>
              </a:rPr>
              <a:t>Calculate the volume: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3962400" y="1981200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Volume = Cross sectional area x length.</a:t>
            </a:r>
          </a:p>
        </p:txBody>
      </p:sp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4724400" y="243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V = 256 x 23</a:t>
            </a:r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4724400" y="28956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u="sng" dirty="0">
                <a:solidFill>
                  <a:schemeClr val="tx2"/>
                </a:solidFill>
                <a:ea typeface="宋体" charset="0"/>
                <a:cs typeface="宋体" charset="0"/>
              </a:rPr>
              <a:t>V = </a:t>
            </a:r>
            <a:r>
              <a:rPr lang="en-GB" altLang="zh-CN" u="sng" dirty="0" smtClean="0">
                <a:solidFill>
                  <a:schemeClr val="tx2"/>
                </a:solidFill>
                <a:ea typeface="宋体" charset="0"/>
                <a:cs typeface="宋体" charset="0"/>
              </a:rPr>
              <a:t>5888m</a:t>
            </a:r>
            <a:r>
              <a:rPr lang="en-GB" altLang="zh-CN" u="sng" baseline="30000" dirty="0" smtClean="0">
                <a:solidFill>
                  <a:schemeClr val="tx2"/>
                </a:solidFill>
                <a:ea typeface="宋体" charset="0"/>
                <a:cs typeface="宋体" charset="0"/>
              </a:rPr>
              <a:t>3</a:t>
            </a:r>
            <a:endParaRPr lang="en-GB" altLang="zh-CN" u="sng" baseline="30000" dirty="0">
              <a:solidFill>
                <a:schemeClr val="tx2"/>
              </a:solidFill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702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autoUpdateAnimBg="0"/>
      <p:bldP spid="20514" grpId="0" autoUpdateAnimBg="0"/>
      <p:bldP spid="20521" grpId="0" autoUpdateAnimBg="0"/>
      <p:bldP spid="20522" grpId="0" autoUpdateAnimBg="0"/>
      <p:bldP spid="20523" grpId="0" autoUpdateAnimBg="0"/>
      <p:bldP spid="20524" grpId="0" autoUpdateAnimBg="0"/>
      <p:bldP spid="20525" grpId="0" autoUpdateAnimBg="0"/>
      <p:bldP spid="20526" grpId="0" autoUpdateAnimBg="0"/>
      <p:bldP spid="20527" grpId="0" autoUpdateAnimBg="0"/>
      <p:bldP spid="20528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rgbClr val="66FF33"/>
                </a:solidFill>
                <a:ea typeface="宋体" charset="0"/>
                <a:cs typeface="宋体" charset="0"/>
              </a:rPr>
              <a:t>Calculate the volume of the shape below: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33400" y="1143000"/>
            <a:ext cx="4343400" cy="2667000"/>
            <a:chOff x="336" y="720"/>
            <a:chExt cx="2736" cy="1680"/>
          </a:xfrm>
        </p:grpSpPr>
        <p:grpSp>
          <p:nvGrpSpPr>
            <p:cNvPr id="77843" name="Group 25"/>
            <p:cNvGrpSpPr>
              <a:grpSpLocks/>
            </p:cNvGrpSpPr>
            <p:nvPr/>
          </p:nvGrpSpPr>
          <p:grpSpPr bwMode="auto">
            <a:xfrm>
              <a:off x="336" y="720"/>
              <a:ext cx="2736" cy="1680"/>
              <a:chOff x="336" y="720"/>
              <a:chExt cx="2736" cy="1680"/>
            </a:xfrm>
          </p:grpSpPr>
          <p:grpSp>
            <p:nvGrpSpPr>
              <p:cNvPr id="77845" name="Group 18"/>
              <p:cNvGrpSpPr>
                <a:grpSpLocks/>
              </p:cNvGrpSpPr>
              <p:nvPr/>
            </p:nvGrpSpPr>
            <p:grpSpPr bwMode="auto">
              <a:xfrm>
                <a:off x="336" y="720"/>
                <a:ext cx="2064" cy="1248"/>
                <a:chOff x="432" y="768"/>
                <a:chExt cx="2064" cy="1248"/>
              </a:xfrm>
            </p:grpSpPr>
            <p:grpSp>
              <p:nvGrpSpPr>
                <p:cNvPr id="77852" name="Group 17"/>
                <p:cNvGrpSpPr>
                  <a:grpSpLocks/>
                </p:cNvGrpSpPr>
                <p:nvPr/>
              </p:nvGrpSpPr>
              <p:grpSpPr bwMode="auto">
                <a:xfrm>
                  <a:off x="432" y="768"/>
                  <a:ext cx="2064" cy="1248"/>
                  <a:chOff x="432" y="768"/>
                  <a:chExt cx="2064" cy="1248"/>
                </a:xfrm>
              </p:grpSpPr>
              <p:grpSp>
                <p:nvGrpSpPr>
                  <p:cNvPr id="77854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432" y="1056"/>
                    <a:ext cx="864" cy="960"/>
                    <a:chOff x="1344" y="864"/>
                    <a:chExt cx="864" cy="960"/>
                  </a:xfrm>
                </p:grpSpPr>
                <p:sp>
                  <p:nvSpPr>
                    <p:cNvPr id="77863" name="Oval 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864"/>
                      <a:ext cx="864" cy="768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CA" altLang="zh-CN">
                        <a:ea typeface="宋体" charset="0"/>
                        <a:cs typeface="宋体" charset="0"/>
                      </a:endParaRPr>
                    </a:p>
                  </p:txBody>
                </p:sp>
                <p:sp>
                  <p:nvSpPr>
                    <p:cNvPr id="77864" name="Rectangle 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248"/>
                      <a:ext cx="864" cy="576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 w="9525">
                      <a:solidFill>
                        <a:schemeClr val="tx2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CA" altLang="zh-CN">
                        <a:ea typeface="宋体" charset="0"/>
                        <a:cs typeface="宋体" charset="0"/>
                      </a:endParaRPr>
                    </a:p>
                  </p:txBody>
                </p:sp>
                <p:sp>
                  <p:nvSpPr>
                    <p:cNvPr id="77865" name="Line 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1248"/>
                      <a:ext cx="86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bg2"/>
                      </a:solidFill>
                      <a:prstDash val="sysDot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7855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1584" y="768"/>
                    <a:ext cx="864" cy="960"/>
                    <a:chOff x="1344" y="864"/>
                    <a:chExt cx="864" cy="960"/>
                  </a:xfrm>
                </p:grpSpPr>
                <p:sp>
                  <p:nvSpPr>
                    <p:cNvPr id="77860" name="Oval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864"/>
                      <a:ext cx="864" cy="768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CA" altLang="zh-CN">
                        <a:ea typeface="宋体" charset="0"/>
                        <a:cs typeface="宋体" charset="0"/>
                      </a:endParaRPr>
                    </a:p>
                  </p:txBody>
                </p:sp>
                <p:sp>
                  <p:nvSpPr>
                    <p:cNvPr id="77861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1248"/>
                      <a:ext cx="864" cy="576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 w="9525">
                      <a:solidFill>
                        <a:schemeClr val="tx2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CA" altLang="zh-CN">
                        <a:ea typeface="宋体" charset="0"/>
                        <a:cs typeface="宋体" charset="0"/>
                      </a:endParaRPr>
                    </a:p>
                  </p:txBody>
                </p:sp>
                <p:sp>
                  <p:nvSpPr>
                    <p:cNvPr id="77862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1248"/>
                      <a:ext cx="86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bg2"/>
                      </a:solidFill>
                      <a:prstDash val="sysDot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7856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48" y="1728"/>
                    <a:ext cx="120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2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7857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96" y="1152"/>
                    <a:ext cx="120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2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7858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84" y="1152"/>
                    <a:ext cx="912" cy="192"/>
                  </a:xfrm>
                  <a:prstGeom prst="line">
                    <a:avLst/>
                  </a:prstGeom>
                  <a:noFill/>
                  <a:ln w="38100">
                    <a:solidFill>
                      <a:schemeClr val="bg2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7859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2" y="768"/>
                    <a:ext cx="1056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2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7853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432" y="1728"/>
                  <a:ext cx="1200" cy="288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77846" name="Text Box 19"/>
              <p:cNvSpPr txBox="1">
                <a:spLocks noChangeArrowheads="1"/>
              </p:cNvSpPr>
              <p:nvPr/>
            </p:nvSpPr>
            <p:spPr bwMode="auto">
              <a:xfrm>
                <a:off x="528" y="2112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12cm</a:t>
                </a:r>
              </a:p>
            </p:txBody>
          </p:sp>
          <p:sp>
            <p:nvSpPr>
              <p:cNvPr id="77847" name="Line 20"/>
              <p:cNvSpPr>
                <a:spLocks noChangeShapeType="1"/>
              </p:cNvSpPr>
              <p:nvPr/>
            </p:nvSpPr>
            <p:spPr bwMode="auto">
              <a:xfrm>
                <a:off x="336" y="2064"/>
                <a:ext cx="8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848" name="Text Box 21"/>
              <p:cNvSpPr txBox="1">
                <a:spLocks noChangeArrowheads="1"/>
              </p:cNvSpPr>
              <p:nvPr/>
            </p:nvSpPr>
            <p:spPr bwMode="auto">
              <a:xfrm>
                <a:off x="1632" y="2016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18cm</a:t>
                </a:r>
              </a:p>
            </p:txBody>
          </p:sp>
          <p:sp>
            <p:nvSpPr>
              <p:cNvPr id="77849" name="Line 22"/>
              <p:cNvSpPr>
                <a:spLocks noChangeShapeType="1"/>
              </p:cNvSpPr>
              <p:nvPr/>
            </p:nvSpPr>
            <p:spPr bwMode="auto">
              <a:xfrm flipV="1">
                <a:off x="1296" y="1776"/>
                <a:ext cx="1152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850" name="Line 23"/>
              <p:cNvSpPr>
                <a:spLocks noChangeShapeType="1"/>
              </p:cNvSpPr>
              <p:nvPr/>
            </p:nvSpPr>
            <p:spPr bwMode="auto">
              <a:xfrm>
                <a:off x="2496" y="1056"/>
                <a:ext cx="0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851" name="Text Box 24"/>
              <p:cNvSpPr txBox="1">
                <a:spLocks noChangeArrowheads="1"/>
              </p:cNvSpPr>
              <p:nvPr/>
            </p:nvSpPr>
            <p:spPr bwMode="auto">
              <a:xfrm>
                <a:off x="2496" y="1200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10cm</a:t>
                </a:r>
              </a:p>
            </p:txBody>
          </p:sp>
        </p:grpSp>
        <p:sp>
          <p:nvSpPr>
            <p:cNvPr id="77844" name="Line 26"/>
            <p:cNvSpPr>
              <a:spLocks noChangeShapeType="1"/>
            </p:cNvSpPr>
            <p:nvPr/>
          </p:nvSpPr>
          <p:spPr bwMode="auto">
            <a:xfrm flipV="1">
              <a:off x="1584" y="720"/>
              <a:ext cx="336" cy="9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304800" y="38100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u="sng">
                <a:solidFill>
                  <a:srgbClr val="66FF33"/>
                </a:solidFill>
                <a:ea typeface="宋体" charset="0"/>
                <a:cs typeface="宋体" charset="0"/>
              </a:rPr>
              <a:t>Calculate the cross sectional area:</a:t>
            </a:r>
          </a:p>
        </p:txBody>
      </p: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533400" y="1600200"/>
            <a:ext cx="1371600" cy="1295400"/>
            <a:chOff x="336" y="1008"/>
            <a:chExt cx="864" cy="816"/>
          </a:xfrm>
        </p:grpSpPr>
        <p:sp>
          <p:nvSpPr>
            <p:cNvPr id="77841" name="Oval 32"/>
            <p:cNvSpPr>
              <a:spLocks noChangeArrowheads="1"/>
            </p:cNvSpPr>
            <p:nvPr/>
          </p:nvSpPr>
          <p:spPr bwMode="auto">
            <a:xfrm>
              <a:off x="336" y="1008"/>
              <a:ext cx="864" cy="81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77842" name="Text Box 33"/>
            <p:cNvSpPr txBox="1">
              <a:spLocks noChangeArrowheads="1"/>
            </p:cNvSpPr>
            <p:nvPr/>
          </p:nvSpPr>
          <p:spPr bwMode="auto">
            <a:xfrm>
              <a:off x="528" y="105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A2</a:t>
              </a:r>
            </a:p>
          </p:txBody>
        </p:sp>
      </p:grp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533400" y="2209800"/>
            <a:ext cx="1371600" cy="914400"/>
            <a:chOff x="336" y="1392"/>
            <a:chExt cx="864" cy="576"/>
          </a:xfrm>
        </p:grpSpPr>
        <p:sp>
          <p:nvSpPr>
            <p:cNvPr id="77839" name="Rectangle 30"/>
            <p:cNvSpPr>
              <a:spLocks noChangeArrowheads="1"/>
            </p:cNvSpPr>
            <p:nvPr/>
          </p:nvSpPr>
          <p:spPr bwMode="auto">
            <a:xfrm>
              <a:off x="336" y="1392"/>
              <a:ext cx="864" cy="57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77840" name="Text Box 31"/>
            <p:cNvSpPr txBox="1">
              <a:spLocks noChangeArrowheads="1"/>
            </p:cNvSpPr>
            <p:nvPr/>
          </p:nvSpPr>
          <p:spPr bwMode="auto">
            <a:xfrm>
              <a:off x="528" y="1536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A1</a:t>
              </a:r>
            </a:p>
          </p:txBody>
        </p:sp>
      </p:grp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457200" y="43434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Area = A1 + A2</a:t>
            </a: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457200" y="4724400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Area = (12 x 10) + ( ½ x </a:t>
            </a:r>
            <a:r>
              <a:rPr lang="en-GB" altLang="zh-CN" b="1">
                <a:solidFill>
                  <a:schemeClr val="tx2"/>
                </a:solidFill>
                <a:ea typeface="宋体" charset="0"/>
                <a:cs typeface="宋体" charset="0"/>
                <a:sym typeface="Symbol" charset="0"/>
              </a:rPr>
              <a:t> x 6 x 6 )</a:t>
            </a:r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457200" y="5105400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Area = 120 +56.52</a:t>
            </a: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457200" y="54864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u="sng">
                <a:solidFill>
                  <a:schemeClr val="tx2"/>
                </a:solidFill>
                <a:ea typeface="宋体" charset="0"/>
                <a:cs typeface="宋体" charset="0"/>
              </a:rPr>
              <a:t>Area = 176.52cm</a:t>
            </a:r>
            <a:r>
              <a:rPr lang="en-GB" altLang="zh-CN" u="sng" baseline="30000">
                <a:solidFill>
                  <a:schemeClr val="tx2"/>
                </a:solidFill>
                <a:ea typeface="宋体" charset="0"/>
                <a:cs typeface="宋体" charset="0"/>
              </a:rPr>
              <a:t>2</a:t>
            </a:r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5105400" y="25146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u="sng">
                <a:solidFill>
                  <a:srgbClr val="66FF33"/>
                </a:solidFill>
                <a:ea typeface="宋体" charset="0"/>
                <a:cs typeface="宋体" charset="0"/>
              </a:rPr>
              <a:t>Calculate the volume.</a:t>
            </a:r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3962400" y="2971800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Volume = cross sectional area x Length</a:t>
            </a:r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5029200" y="33528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V = 176.52 x 18 </a:t>
            </a:r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5029200" y="37338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u="sng">
                <a:solidFill>
                  <a:schemeClr val="tx2"/>
                </a:solidFill>
                <a:ea typeface="宋体" charset="0"/>
                <a:cs typeface="宋体" charset="0"/>
              </a:rPr>
              <a:t>V = 3177.36cm</a:t>
            </a:r>
            <a:r>
              <a:rPr lang="en-GB" altLang="zh-CN" u="sng" baseline="30000">
                <a:solidFill>
                  <a:schemeClr val="tx2"/>
                </a:solidFill>
                <a:ea typeface="宋体" charset="0"/>
                <a:cs typeface="宋体" charset="0"/>
              </a:rPr>
              <a:t>3</a:t>
            </a:r>
          </a:p>
        </p:txBody>
      </p:sp>
      <p:sp>
        <p:nvSpPr>
          <p:cNvPr id="22573" name="Text Box 45"/>
          <p:cNvSpPr txBox="1">
            <a:spLocks noChangeArrowheads="1"/>
          </p:cNvSpPr>
          <p:nvPr/>
        </p:nvSpPr>
        <p:spPr bwMode="auto">
          <a:xfrm>
            <a:off x="381000" y="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u="sng" dirty="0">
                <a:solidFill>
                  <a:schemeClr val="tx2"/>
                </a:solidFill>
                <a:ea typeface="宋体" charset="0"/>
                <a:cs typeface="宋体" charset="0"/>
              </a:rPr>
              <a:t>Example </a:t>
            </a:r>
            <a:r>
              <a:rPr lang="en-GB" altLang="zh-CN" u="sng" dirty="0" smtClean="0">
                <a:solidFill>
                  <a:schemeClr val="tx2"/>
                </a:solidFill>
                <a:ea typeface="宋体" charset="0"/>
                <a:cs typeface="宋体" charset="0"/>
              </a:rPr>
              <a:t>2</a:t>
            </a:r>
            <a:endParaRPr lang="en-GB" altLang="zh-CN" u="sng" dirty="0">
              <a:solidFill>
                <a:schemeClr val="tx2"/>
              </a:solidFill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902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57" grpId="0" autoUpdateAnimBg="0"/>
      <p:bldP spid="22564" grpId="0" autoUpdateAnimBg="0"/>
      <p:bldP spid="22565" grpId="0" autoUpdateAnimBg="0"/>
      <p:bldP spid="22566" grpId="0" autoUpdateAnimBg="0"/>
      <p:bldP spid="22567" grpId="0" autoUpdateAnimBg="0"/>
      <p:bldP spid="22568" grpId="0" autoUpdateAnimBg="0"/>
      <p:bldP spid="22569" grpId="0" autoUpdateAnimBg="0"/>
      <p:bldP spid="22570" grpId="0" autoUpdateAnimBg="0"/>
      <p:bldP spid="22572" grpId="0" autoUpdateAnimBg="0"/>
      <p:bldP spid="2257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Topics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is a Volume</a:t>
            </a:r>
          </a:p>
          <a:p>
            <a:r>
              <a:rPr lang="en-US" dirty="0" smtClean="0"/>
              <a:t>Volumes of Cuboids</a:t>
            </a:r>
          </a:p>
          <a:p>
            <a:r>
              <a:rPr lang="en-US" dirty="0" smtClean="0"/>
              <a:t>Volumes of Triangular Prism</a:t>
            </a:r>
          </a:p>
          <a:p>
            <a:r>
              <a:rPr lang="en-US" dirty="0" smtClean="0"/>
              <a:t>Volumes of a Right Prism and a Right Pyramid</a:t>
            </a:r>
          </a:p>
          <a:p>
            <a:r>
              <a:rPr lang="en-US" dirty="0" smtClean="0"/>
              <a:t>Volumes of a Right Cone and Right Cylinder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852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zh-CN" u="sng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What Goes In The Box? 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304800" y="914400"/>
            <a:ext cx="4114800" cy="3429000"/>
            <a:chOff x="336" y="816"/>
            <a:chExt cx="2592" cy="2160"/>
          </a:xfrm>
        </p:grpSpPr>
        <p:grpSp>
          <p:nvGrpSpPr>
            <p:cNvPr id="78881" name="Group 17"/>
            <p:cNvGrpSpPr>
              <a:grpSpLocks/>
            </p:cNvGrpSpPr>
            <p:nvPr/>
          </p:nvGrpSpPr>
          <p:grpSpPr bwMode="auto">
            <a:xfrm>
              <a:off x="432" y="816"/>
              <a:ext cx="2496" cy="2160"/>
              <a:chOff x="96" y="768"/>
              <a:chExt cx="2496" cy="2160"/>
            </a:xfrm>
          </p:grpSpPr>
          <p:grpSp>
            <p:nvGrpSpPr>
              <p:cNvPr id="78883" name="Group 18"/>
              <p:cNvGrpSpPr>
                <a:grpSpLocks/>
              </p:cNvGrpSpPr>
              <p:nvPr/>
            </p:nvGrpSpPr>
            <p:grpSpPr bwMode="auto">
              <a:xfrm>
                <a:off x="624" y="1152"/>
                <a:ext cx="1728" cy="1344"/>
                <a:chOff x="384" y="864"/>
                <a:chExt cx="1728" cy="1344"/>
              </a:xfrm>
            </p:grpSpPr>
            <p:grpSp>
              <p:nvGrpSpPr>
                <p:cNvPr id="78893" name="Group 19"/>
                <p:cNvGrpSpPr>
                  <a:grpSpLocks/>
                </p:cNvGrpSpPr>
                <p:nvPr/>
              </p:nvGrpSpPr>
              <p:grpSpPr bwMode="auto">
                <a:xfrm>
                  <a:off x="384" y="864"/>
                  <a:ext cx="1728" cy="1344"/>
                  <a:chOff x="384" y="864"/>
                  <a:chExt cx="1728" cy="1344"/>
                </a:xfrm>
              </p:grpSpPr>
              <p:grpSp>
                <p:nvGrpSpPr>
                  <p:cNvPr id="78898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384" y="1440"/>
                    <a:ext cx="1152" cy="768"/>
                    <a:chOff x="336" y="960"/>
                    <a:chExt cx="1152" cy="768"/>
                  </a:xfrm>
                </p:grpSpPr>
                <p:sp>
                  <p:nvSpPr>
                    <p:cNvPr id="78903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" y="1728"/>
                      <a:ext cx="115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904" name="Line 2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6" y="960"/>
                      <a:ext cx="0" cy="76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905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" y="960"/>
                      <a:ext cx="624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906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960"/>
                      <a:ext cx="528" cy="76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8899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4" y="864"/>
                    <a:ext cx="576" cy="57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8900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1632"/>
                    <a:ext cx="576" cy="57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8901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08" y="864"/>
                    <a:ext cx="576" cy="57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8902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4" y="1632"/>
                    <a:ext cx="576" cy="576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prstDash val="sysDot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8894" name="Line 29"/>
                <p:cNvSpPr>
                  <a:spLocks noChangeShapeType="1"/>
                </p:cNvSpPr>
                <p:nvPr/>
              </p:nvSpPr>
              <p:spPr bwMode="auto">
                <a:xfrm>
                  <a:off x="960" y="864"/>
                  <a:ext cx="62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8895" name="Line 30"/>
                <p:cNvSpPr>
                  <a:spLocks noChangeShapeType="1"/>
                </p:cNvSpPr>
                <p:nvPr/>
              </p:nvSpPr>
              <p:spPr bwMode="auto">
                <a:xfrm>
                  <a:off x="1584" y="864"/>
                  <a:ext cx="528" cy="76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8896" name="Line 31"/>
                <p:cNvSpPr>
                  <a:spLocks noChangeShapeType="1"/>
                </p:cNvSpPr>
                <p:nvPr/>
              </p:nvSpPr>
              <p:spPr bwMode="auto">
                <a:xfrm>
                  <a:off x="960" y="864"/>
                  <a:ext cx="0" cy="76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8897" name="Line 32"/>
                <p:cNvSpPr>
                  <a:spLocks noChangeShapeType="1"/>
                </p:cNvSpPr>
                <p:nvPr/>
              </p:nvSpPr>
              <p:spPr bwMode="auto">
                <a:xfrm>
                  <a:off x="960" y="1632"/>
                  <a:ext cx="115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78884" name="Rectangle 33"/>
              <p:cNvSpPr>
                <a:spLocks noChangeArrowheads="1"/>
              </p:cNvSpPr>
              <p:nvPr/>
            </p:nvSpPr>
            <p:spPr bwMode="auto">
              <a:xfrm>
                <a:off x="624" y="2304"/>
                <a:ext cx="192" cy="19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8885" name="Text Box 34"/>
              <p:cNvSpPr txBox="1">
                <a:spLocks noChangeArrowheads="1"/>
              </p:cNvSpPr>
              <p:nvPr/>
            </p:nvSpPr>
            <p:spPr bwMode="auto">
              <a:xfrm>
                <a:off x="768" y="2640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18m</a:t>
                </a:r>
              </a:p>
            </p:txBody>
          </p:sp>
          <p:sp>
            <p:nvSpPr>
              <p:cNvPr id="78886" name="Text Box 35"/>
              <p:cNvSpPr txBox="1">
                <a:spLocks noChangeArrowheads="1"/>
              </p:cNvSpPr>
              <p:nvPr/>
            </p:nvSpPr>
            <p:spPr bwMode="auto">
              <a:xfrm>
                <a:off x="2112" y="2256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22m</a:t>
                </a:r>
              </a:p>
            </p:txBody>
          </p:sp>
          <p:sp>
            <p:nvSpPr>
              <p:cNvPr id="78887" name="Text Box 36"/>
              <p:cNvSpPr txBox="1">
                <a:spLocks noChangeArrowheads="1"/>
              </p:cNvSpPr>
              <p:nvPr/>
            </p:nvSpPr>
            <p:spPr bwMode="auto">
              <a:xfrm>
                <a:off x="96" y="1968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14m</a:t>
                </a:r>
              </a:p>
            </p:txBody>
          </p:sp>
          <p:sp>
            <p:nvSpPr>
              <p:cNvPr id="78888" name="Text Box 37"/>
              <p:cNvSpPr txBox="1">
                <a:spLocks noChangeArrowheads="1"/>
              </p:cNvSpPr>
              <p:nvPr/>
            </p:nvSpPr>
            <p:spPr bwMode="auto">
              <a:xfrm>
                <a:off x="1344" y="768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11m</a:t>
                </a:r>
              </a:p>
            </p:txBody>
          </p:sp>
          <p:sp>
            <p:nvSpPr>
              <p:cNvPr id="78889" name="Line 38"/>
              <p:cNvSpPr>
                <a:spLocks noChangeShapeType="1"/>
              </p:cNvSpPr>
              <p:nvPr/>
            </p:nvSpPr>
            <p:spPr bwMode="auto">
              <a:xfrm>
                <a:off x="624" y="2592"/>
                <a:ext cx="11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8890" name="Line 39"/>
              <p:cNvSpPr>
                <a:spLocks noChangeShapeType="1"/>
              </p:cNvSpPr>
              <p:nvPr/>
            </p:nvSpPr>
            <p:spPr bwMode="auto">
              <a:xfrm flipV="1">
                <a:off x="1920" y="1968"/>
                <a:ext cx="576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8891" name="Line 40"/>
              <p:cNvSpPr>
                <a:spLocks noChangeShapeType="1"/>
              </p:cNvSpPr>
              <p:nvPr/>
            </p:nvSpPr>
            <p:spPr bwMode="auto">
              <a:xfrm>
                <a:off x="1200" y="105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8892" name="Line 41"/>
              <p:cNvSpPr>
                <a:spLocks noChangeShapeType="1"/>
              </p:cNvSpPr>
              <p:nvPr/>
            </p:nvSpPr>
            <p:spPr bwMode="auto">
              <a:xfrm>
                <a:off x="528" y="1728"/>
                <a:ext cx="0" cy="8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8882" name="Text Box 42"/>
            <p:cNvSpPr txBox="1">
              <a:spLocks noChangeArrowheads="1"/>
            </p:cNvSpPr>
            <p:nvPr/>
          </p:nvSpPr>
          <p:spPr bwMode="auto">
            <a:xfrm>
              <a:off x="336" y="91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(1)</a:t>
              </a:r>
            </a:p>
          </p:txBody>
        </p:sp>
      </p:grpSp>
      <p:grpSp>
        <p:nvGrpSpPr>
          <p:cNvPr id="7" name="Group 69"/>
          <p:cNvGrpSpPr>
            <a:grpSpLocks/>
          </p:cNvGrpSpPr>
          <p:nvPr/>
        </p:nvGrpSpPr>
        <p:grpSpPr bwMode="auto">
          <a:xfrm>
            <a:off x="4648200" y="3505200"/>
            <a:ext cx="4343400" cy="3048000"/>
            <a:chOff x="3024" y="1632"/>
            <a:chExt cx="2736" cy="1920"/>
          </a:xfrm>
        </p:grpSpPr>
        <p:grpSp>
          <p:nvGrpSpPr>
            <p:cNvPr id="78856" name="Group 44"/>
            <p:cNvGrpSpPr>
              <a:grpSpLocks/>
            </p:cNvGrpSpPr>
            <p:nvPr/>
          </p:nvGrpSpPr>
          <p:grpSpPr bwMode="auto">
            <a:xfrm>
              <a:off x="3024" y="1872"/>
              <a:ext cx="2736" cy="1680"/>
              <a:chOff x="336" y="720"/>
              <a:chExt cx="2736" cy="1680"/>
            </a:xfrm>
          </p:grpSpPr>
          <p:grpSp>
            <p:nvGrpSpPr>
              <p:cNvPr id="78858" name="Group 45"/>
              <p:cNvGrpSpPr>
                <a:grpSpLocks/>
              </p:cNvGrpSpPr>
              <p:nvPr/>
            </p:nvGrpSpPr>
            <p:grpSpPr bwMode="auto">
              <a:xfrm>
                <a:off x="336" y="720"/>
                <a:ext cx="2736" cy="1680"/>
                <a:chOff x="336" y="720"/>
                <a:chExt cx="2736" cy="1680"/>
              </a:xfrm>
            </p:grpSpPr>
            <p:grpSp>
              <p:nvGrpSpPr>
                <p:cNvPr id="78860" name="Group 46"/>
                <p:cNvGrpSpPr>
                  <a:grpSpLocks/>
                </p:cNvGrpSpPr>
                <p:nvPr/>
              </p:nvGrpSpPr>
              <p:grpSpPr bwMode="auto">
                <a:xfrm>
                  <a:off x="336" y="720"/>
                  <a:ext cx="2064" cy="1248"/>
                  <a:chOff x="432" y="768"/>
                  <a:chExt cx="2064" cy="1248"/>
                </a:xfrm>
              </p:grpSpPr>
              <p:grpSp>
                <p:nvGrpSpPr>
                  <p:cNvPr id="78867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432" y="768"/>
                    <a:ext cx="2064" cy="1248"/>
                    <a:chOff x="432" y="768"/>
                    <a:chExt cx="2064" cy="1248"/>
                  </a:xfrm>
                </p:grpSpPr>
                <p:grpSp>
                  <p:nvGrpSpPr>
                    <p:cNvPr id="78869" name="Group 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" y="1056"/>
                      <a:ext cx="864" cy="960"/>
                      <a:chOff x="1344" y="864"/>
                      <a:chExt cx="864" cy="960"/>
                    </a:xfrm>
                  </p:grpSpPr>
                  <p:sp>
                    <p:nvSpPr>
                      <p:cNvPr id="78878" name="Oval 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44" y="864"/>
                        <a:ext cx="864" cy="768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CA" altLang="zh-CN">
                          <a:ea typeface="宋体" charset="0"/>
                          <a:cs typeface="宋体" charset="0"/>
                        </a:endParaRPr>
                      </a:p>
                    </p:txBody>
                  </p:sp>
                  <p:sp>
                    <p:nvSpPr>
                      <p:cNvPr id="78879" name="Rectangle 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44" y="1248"/>
                        <a:ext cx="864" cy="576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CA" altLang="zh-CN">
                          <a:ea typeface="宋体" charset="0"/>
                          <a:cs typeface="宋体" charset="0"/>
                        </a:endParaRPr>
                      </a:p>
                    </p:txBody>
                  </p:sp>
                  <p:sp>
                    <p:nvSpPr>
                      <p:cNvPr id="78880" name="Line 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44" y="1248"/>
                        <a:ext cx="864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bg2"/>
                        </a:solidFill>
                        <a:prstDash val="sysDot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8870" name="Group 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84" y="768"/>
                      <a:ext cx="864" cy="960"/>
                      <a:chOff x="1344" y="864"/>
                      <a:chExt cx="864" cy="960"/>
                    </a:xfrm>
                  </p:grpSpPr>
                  <p:sp>
                    <p:nvSpPr>
                      <p:cNvPr id="78875" name="Oval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44" y="864"/>
                        <a:ext cx="864" cy="768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CA" altLang="zh-CN">
                          <a:ea typeface="宋体" charset="0"/>
                          <a:cs typeface="宋体" charset="0"/>
                        </a:endParaRPr>
                      </a:p>
                    </p:txBody>
                  </p:sp>
                  <p:sp>
                    <p:nvSpPr>
                      <p:cNvPr id="78876" name="Rectangl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344" y="1248"/>
                        <a:ext cx="864" cy="576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CA" altLang="zh-CN">
                          <a:ea typeface="宋体" charset="0"/>
                          <a:cs typeface="宋体" charset="0"/>
                        </a:endParaRPr>
                      </a:p>
                    </p:txBody>
                  </p:sp>
                  <p:sp>
                    <p:nvSpPr>
                      <p:cNvPr id="78877" name="Line 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44" y="1248"/>
                        <a:ext cx="864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bg2"/>
                        </a:solidFill>
                        <a:prstDash val="sysDot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8871" name="Line 5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48" y="1728"/>
                      <a:ext cx="1200" cy="28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2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872" name="Line 5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296" y="1152"/>
                      <a:ext cx="1200" cy="28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2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873" name="Line 5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584" y="1152"/>
                      <a:ext cx="912" cy="192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8874" name="Line 5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12" y="768"/>
                      <a:ext cx="1056" cy="28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2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</a:extLst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8868" name="Line 6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2" y="1728"/>
                    <a:ext cx="1200" cy="28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2"/>
                    </a:solidFill>
                    <a:prstDash val="sysDot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8861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528" y="2112"/>
                  <a:ext cx="67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altLang="zh-CN">
                      <a:ea typeface="宋体" charset="0"/>
                      <a:cs typeface="宋体" charset="0"/>
                    </a:rPr>
                    <a:t>23cm</a:t>
                  </a:r>
                </a:p>
              </p:txBody>
            </p:sp>
            <p:sp>
              <p:nvSpPr>
                <p:cNvPr id="78862" name="Line 62"/>
                <p:cNvSpPr>
                  <a:spLocks noChangeShapeType="1"/>
                </p:cNvSpPr>
                <p:nvPr/>
              </p:nvSpPr>
              <p:spPr bwMode="auto">
                <a:xfrm>
                  <a:off x="336" y="2064"/>
                  <a:ext cx="86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8863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1632" y="2016"/>
                  <a:ext cx="67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altLang="zh-CN">
                      <a:ea typeface="宋体" charset="0"/>
                      <a:cs typeface="宋体" charset="0"/>
                    </a:rPr>
                    <a:t>32cm</a:t>
                  </a:r>
                </a:p>
              </p:txBody>
            </p:sp>
            <p:sp>
              <p:nvSpPr>
                <p:cNvPr id="78864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1296" y="1776"/>
                  <a:ext cx="1152" cy="2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8865" name="Line 65"/>
                <p:cNvSpPr>
                  <a:spLocks noChangeShapeType="1"/>
                </p:cNvSpPr>
                <p:nvPr/>
              </p:nvSpPr>
              <p:spPr bwMode="auto">
                <a:xfrm>
                  <a:off x="2496" y="1056"/>
                  <a:ext cx="0" cy="57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8866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2496" y="1200"/>
                  <a:ext cx="57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altLang="zh-CN">
                      <a:ea typeface="宋体" charset="0"/>
                      <a:cs typeface="宋体" charset="0"/>
                    </a:rPr>
                    <a:t>17cm</a:t>
                  </a:r>
                </a:p>
              </p:txBody>
            </p:sp>
          </p:grpSp>
          <p:sp>
            <p:nvSpPr>
              <p:cNvPr id="78859" name="Line 67"/>
              <p:cNvSpPr>
                <a:spLocks noChangeShapeType="1"/>
              </p:cNvSpPr>
              <p:nvPr/>
            </p:nvSpPr>
            <p:spPr bwMode="auto">
              <a:xfrm flipV="1">
                <a:off x="1584" y="720"/>
                <a:ext cx="336" cy="9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8857" name="Text Box 68"/>
            <p:cNvSpPr txBox="1">
              <a:spLocks noChangeArrowheads="1"/>
            </p:cNvSpPr>
            <p:nvPr/>
          </p:nvSpPr>
          <p:spPr bwMode="auto">
            <a:xfrm>
              <a:off x="3264" y="1632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(2)</a:t>
              </a:r>
            </a:p>
          </p:txBody>
        </p:sp>
      </p:grpSp>
      <p:sp>
        <p:nvSpPr>
          <p:cNvPr id="23622" name="Rectangle 70"/>
          <p:cNvSpPr>
            <a:spLocks noChangeArrowheads="1"/>
          </p:cNvSpPr>
          <p:nvPr/>
        </p:nvSpPr>
        <p:spPr bwMode="auto">
          <a:xfrm>
            <a:off x="4343400" y="914400"/>
            <a:ext cx="1752600" cy="838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23623" name="Rectangle 71"/>
          <p:cNvSpPr>
            <a:spLocks noChangeArrowheads="1"/>
          </p:cNvSpPr>
          <p:nvPr/>
        </p:nvSpPr>
        <p:spPr bwMode="auto">
          <a:xfrm>
            <a:off x="2057400" y="5562600"/>
            <a:ext cx="1752600" cy="838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23624" name="Text Box 72"/>
          <p:cNvSpPr txBox="1">
            <a:spLocks noChangeArrowheads="1"/>
          </p:cNvSpPr>
          <p:nvPr/>
        </p:nvSpPr>
        <p:spPr bwMode="auto">
          <a:xfrm>
            <a:off x="4495800" y="11430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bg2"/>
                </a:solidFill>
                <a:ea typeface="宋体" charset="0"/>
                <a:cs typeface="宋体" charset="0"/>
              </a:rPr>
              <a:t>4466m</a:t>
            </a:r>
            <a:r>
              <a:rPr lang="en-GB" altLang="zh-CN" baseline="30000">
                <a:solidFill>
                  <a:schemeClr val="bg2"/>
                </a:solidFill>
                <a:ea typeface="宋体" charset="0"/>
                <a:cs typeface="宋体" charset="0"/>
              </a:rPr>
              <a:t>3</a:t>
            </a:r>
          </a:p>
        </p:txBody>
      </p:sp>
      <p:sp>
        <p:nvSpPr>
          <p:cNvPr id="23625" name="Text Box 73"/>
          <p:cNvSpPr txBox="1">
            <a:spLocks noChangeArrowheads="1"/>
          </p:cNvSpPr>
          <p:nvPr/>
        </p:nvSpPr>
        <p:spPr bwMode="auto">
          <a:xfrm>
            <a:off x="2057400" y="57912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bg2"/>
                </a:solidFill>
                <a:ea typeface="宋体" charset="0"/>
                <a:cs typeface="宋体" charset="0"/>
              </a:rPr>
              <a:t>19156.2cm</a:t>
            </a:r>
            <a:r>
              <a:rPr lang="en-GB" altLang="zh-CN" baseline="30000">
                <a:solidFill>
                  <a:schemeClr val="bg2"/>
                </a:solidFill>
                <a:ea typeface="宋体" charset="0"/>
                <a:cs typeface="宋体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322106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622" grpId="0" animBg="1"/>
      <p:bldP spid="23623" grpId="0" animBg="1"/>
      <p:bldP spid="23624" grpId="0" autoUpdateAnimBg="0"/>
      <p:bldP spid="23625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-# 13-22 on page #42-44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249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zh-CN" u="sng" dirty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Summary Of Volume </a:t>
            </a:r>
            <a:r>
              <a:rPr lang="en-GB" altLang="zh-CN" u="sng" dirty="0" smtClean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Formulas</a:t>
            </a:r>
            <a:endParaRPr lang="en-GB" altLang="zh-CN" sz="2400" dirty="0">
              <a:solidFill>
                <a:srgbClr val="FFFF00"/>
              </a:solidFill>
              <a:latin typeface="Times New Roman" charset="0"/>
              <a:ea typeface="宋体" charset="0"/>
              <a:cs typeface="宋体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85800" y="1143000"/>
            <a:ext cx="3200400" cy="2362200"/>
            <a:chOff x="432" y="720"/>
            <a:chExt cx="2016" cy="1488"/>
          </a:xfrm>
        </p:grpSpPr>
        <p:sp>
          <p:nvSpPr>
            <p:cNvPr id="87078" name="AutoShape 3"/>
            <p:cNvSpPr>
              <a:spLocks noChangeArrowheads="1"/>
            </p:cNvSpPr>
            <p:nvPr/>
          </p:nvSpPr>
          <p:spPr bwMode="auto">
            <a:xfrm>
              <a:off x="432" y="720"/>
              <a:ext cx="1632" cy="816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87079" name="Text Box 4"/>
            <p:cNvSpPr txBox="1">
              <a:spLocks noChangeArrowheads="1"/>
            </p:cNvSpPr>
            <p:nvPr/>
          </p:nvSpPr>
          <p:spPr bwMode="auto">
            <a:xfrm>
              <a:off x="1056" y="163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l</a:t>
              </a:r>
            </a:p>
          </p:txBody>
        </p:sp>
        <p:sp>
          <p:nvSpPr>
            <p:cNvPr id="87080" name="Text Box 5"/>
            <p:cNvSpPr txBox="1">
              <a:spLocks noChangeArrowheads="1"/>
            </p:cNvSpPr>
            <p:nvPr/>
          </p:nvSpPr>
          <p:spPr bwMode="auto">
            <a:xfrm>
              <a:off x="2016" y="139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b</a:t>
              </a:r>
            </a:p>
          </p:txBody>
        </p:sp>
        <p:sp>
          <p:nvSpPr>
            <p:cNvPr id="87081" name="Text Box 6"/>
            <p:cNvSpPr txBox="1">
              <a:spLocks noChangeArrowheads="1"/>
            </p:cNvSpPr>
            <p:nvPr/>
          </p:nvSpPr>
          <p:spPr bwMode="auto">
            <a:xfrm>
              <a:off x="2160" y="91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h</a:t>
              </a:r>
            </a:p>
          </p:txBody>
        </p:sp>
        <p:sp>
          <p:nvSpPr>
            <p:cNvPr id="87082" name="Line 7"/>
            <p:cNvSpPr>
              <a:spLocks noChangeShapeType="1"/>
            </p:cNvSpPr>
            <p:nvPr/>
          </p:nvSpPr>
          <p:spPr bwMode="auto">
            <a:xfrm>
              <a:off x="432" y="1632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7083" name="Line 8"/>
            <p:cNvSpPr>
              <a:spLocks noChangeShapeType="1"/>
            </p:cNvSpPr>
            <p:nvPr/>
          </p:nvSpPr>
          <p:spPr bwMode="auto">
            <a:xfrm flipV="1">
              <a:off x="1920" y="1344"/>
              <a:ext cx="24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7084" name="Line 9"/>
            <p:cNvSpPr>
              <a:spLocks noChangeShapeType="1"/>
            </p:cNvSpPr>
            <p:nvPr/>
          </p:nvSpPr>
          <p:spPr bwMode="auto">
            <a:xfrm flipV="1">
              <a:off x="2160" y="720"/>
              <a:ext cx="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7085" name="Text Box 10"/>
            <p:cNvSpPr txBox="1">
              <a:spLocks noChangeArrowheads="1"/>
            </p:cNvSpPr>
            <p:nvPr/>
          </p:nvSpPr>
          <p:spPr bwMode="auto">
            <a:xfrm>
              <a:off x="720" y="1920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 u="sng">
                  <a:solidFill>
                    <a:schemeClr val="tx2"/>
                  </a:solidFill>
                  <a:ea typeface="宋体" charset="0"/>
                  <a:cs typeface="宋体" charset="0"/>
                </a:rPr>
                <a:t>V = l b h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419600" y="838200"/>
            <a:ext cx="2819400" cy="3505200"/>
            <a:chOff x="2928" y="432"/>
            <a:chExt cx="1776" cy="2208"/>
          </a:xfrm>
        </p:grpSpPr>
        <p:sp>
          <p:nvSpPr>
            <p:cNvPr id="87072" name="AutoShape 12"/>
            <p:cNvSpPr>
              <a:spLocks noChangeArrowheads="1"/>
            </p:cNvSpPr>
            <p:nvPr/>
          </p:nvSpPr>
          <p:spPr bwMode="auto">
            <a:xfrm>
              <a:off x="2928" y="672"/>
              <a:ext cx="1152" cy="1584"/>
            </a:xfrm>
            <a:prstGeom prst="can">
              <a:avLst>
                <a:gd name="adj" fmla="val 34375"/>
              </a:avLst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87073" name="Line 13"/>
            <p:cNvSpPr>
              <a:spLocks noChangeShapeType="1"/>
            </p:cNvSpPr>
            <p:nvPr/>
          </p:nvSpPr>
          <p:spPr bwMode="auto">
            <a:xfrm>
              <a:off x="3456" y="864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7074" name="Text Box 14"/>
            <p:cNvSpPr txBox="1">
              <a:spLocks noChangeArrowheads="1"/>
            </p:cNvSpPr>
            <p:nvPr/>
          </p:nvSpPr>
          <p:spPr bwMode="auto">
            <a:xfrm>
              <a:off x="3600" y="432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r</a:t>
              </a:r>
            </a:p>
          </p:txBody>
        </p:sp>
        <p:sp>
          <p:nvSpPr>
            <p:cNvPr id="87075" name="Line 16"/>
            <p:cNvSpPr>
              <a:spLocks noChangeShapeType="1"/>
            </p:cNvSpPr>
            <p:nvPr/>
          </p:nvSpPr>
          <p:spPr bwMode="auto">
            <a:xfrm>
              <a:off x="4224" y="864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7076" name="Text Box 17"/>
            <p:cNvSpPr txBox="1">
              <a:spLocks noChangeArrowheads="1"/>
            </p:cNvSpPr>
            <p:nvPr/>
          </p:nvSpPr>
          <p:spPr bwMode="auto">
            <a:xfrm>
              <a:off x="4320" y="1200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h</a:t>
              </a:r>
            </a:p>
          </p:txBody>
        </p:sp>
        <p:sp>
          <p:nvSpPr>
            <p:cNvPr id="87077" name="Text Box 18"/>
            <p:cNvSpPr txBox="1">
              <a:spLocks noChangeArrowheads="1"/>
            </p:cNvSpPr>
            <p:nvPr/>
          </p:nvSpPr>
          <p:spPr bwMode="auto">
            <a:xfrm>
              <a:off x="3120" y="2352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 u="sng">
                  <a:solidFill>
                    <a:schemeClr val="tx2"/>
                  </a:solidFill>
                  <a:ea typeface="宋体" charset="0"/>
                  <a:cs typeface="宋体" charset="0"/>
                </a:rPr>
                <a:t>V = </a:t>
              </a:r>
              <a:r>
                <a:rPr lang="en-GB" altLang="zh-CN" sz="1600" b="1" u="sng">
                  <a:solidFill>
                    <a:schemeClr val="tx2"/>
                  </a:solidFill>
                  <a:ea typeface="宋体" charset="0"/>
                  <a:cs typeface="宋体" charset="0"/>
                  <a:sym typeface="Symbol" charset="0"/>
                </a:rPr>
                <a:t> </a:t>
              </a:r>
              <a:r>
                <a:rPr lang="en-GB" altLang="zh-CN" sz="2000" u="sng">
                  <a:solidFill>
                    <a:schemeClr val="tx2"/>
                  </a:solidFill>
                  <a:ea typeface="宋体" charset="0"/>
                  <a:cs typeface="宋体" charset="0"/>
                  <a:sym typeface="Symbol" charset="0"/>
                </a:rPr>
                <a:t>r </a:t>
              </a:r>
              <a:r>
                <a:rPr lang="en-GB" altLang="zh-CN" sz="2000" u="sng" baseline="30000">
                  <a:solidFill>
                    <a:schemeClr val="tx2"/>
                  </a:solidFill>
                  <a:ea typeface="宋体" charset="0"/>
                  <a:cs typeface="宋体" charset="0"/>
                  <a:sym typeface="Symbol" charset="0"/>
                </a:rPr>
                <a:t>2 </a:t>
              </a:r>
              <a:r>
                <a:rPr lang="en-GB" altLang="zh-CN" u="sng">
                  <a:solidFill>
                    <a:schemeClr val="tx2"/>
                  </a:solidFill>
                  <a:ea typeface="宋体" charset="0"/>
                  <a:cs typeface="宋体" charset="0"/>
                </a:rPr>
                <a:t>h </a:t>
              </a: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457200" y="3581400"/>
            <a:ext cx="4165600" cy="3276600"/>
            <a:chOff x="288" y="2256"/>
            <a:chExt cx="2624" cy="2064"/>
          </a:xfrm>
        </p:grpSpPr>
        <p:grpSp>
          <p:nvGrpSpPr>
            <p:cNvPr id="87055" name="Group 22"/>
            <p:cNvGrpSpPr>
              <a:grpSpLocks/>
            </p:cNvGrpSpPr>
            <p:nvPr/>
          </p:nvGrpSpPr>
          <p:grpSpPr bwMode="auto">
            <a:xfrm>
              <a:off x="768" y="2256"/>
              <a:ext cx="1680" cy="1488"/>
              <a:chOff x="480" y="624"/>
              <a:chExt cx="1680" cy="1488"/>
            </a:xfrm>
          </p:grpSpPr>
          <p:grpSp>
            <p:nvGrpSpPr>
              <p:cNvPr id="87063" name="Group 23"/>
              <p:cNvGrpSpPr>
                <a:grpSpLocks/>
              </p:cNvGrpSpPr>
              <p:nvPr/>
            </p:nvGrpSpPr>
            <p:grpSpPr bwMode="auto">
              <a:xfrm>
                <a:off x="480" y="624"/>
                <a:ext cx="1680" cy="1488"/>
                <a:chOff x="816" y="624"/>
                <a:chExt cx="1680" cy="1488"/>
              </a:xfrm>
            </p:grpSpPr>
            <p:sp>
              <p:nvSpPr>
                <p:cNvPr id="87065" name="AutoShape 24"/>
                <p:cNvSpPr>
                  <a:spLocks noChangeArrowheads="1"/>
                </p:cNvSpPr>
                <p:nvPr/>
              </p:nvSpPr>
              <p:spPr bwMode="auto">
                <a:xfrm>
                  <a:off x="816" y="1104"/>
                  <a:ext cx="864" cy="1008"/>
                </a:xfrm>
                <a:prstGeom prst="rtTriangle">
                  <a:avLst/>
                </a:prstGeom>
                <a:noFill/>
                <a:ln w="381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CA" altLang="zh-CN">
                    <a:ea typeface="宋体" charset="0"/>
                    <a:cs typeface="宋体" charset="0"/>
                  </a:endParaRPr>
                </a:p>
              </p:txBody>
            </p:sp>
            <p:sp>
              <p:nvSpPr>
                <p:cNvPr id="87066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816" y="624"/>
                  <a:ext cx="768" cy="48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7067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1680" y="1632"/>
                  <a:ext cx="768" cy="48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7068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816" y="1632"/>
                  <a:ext cx="768" cy="48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7069" name="Line 28"/>
                <p:cNvSpPr>
                  <a:spLocks noChangeShapeType="1"/>
                </p:cNvSpPr>
                <p:nvPr/>
              </p:nvSpPr>
              <p:spPr bwMode="auto">
                <a:xfrm>
                  <a:off x="1584" y="624"/>
                  <a:ext cx="0" cy="1008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7070" name="Line 29"/>
                <p:cNvSpPr>
                  <a:spLocks noChangeShapeType="1"/>
                </p:cNvSpPr>
                <p:nvPr/>
              </p:nvSpPr>
              <p:spPr bwMode="auto">
                <a:xfrm>
                  <a:off x="1584" y="1632"/>
                  <a:ext cx="912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87071" name="Line 30"/>
                <p:cNvSpPr>
                  <a:spLocks noChangeShapeType="1"/>
                </p:cNvSpPr>
                <p:nvPr/>
              </p:nvSpPr>
              <p:spPr bwMode="auto">
                <a:xfrm>
                  <a:off x="1584" y="624"/>
                  <a:ext cx="864" cy="1008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87064" name="Rectangle 31"/>
              <p:cNvSpPr>
                <a:spLocks noChangeArrowheads="1"/>
              </p:cNvSpPr>
              <p:nvPr/>
            </p:nvSpPr>
            <p:spPr bwMode="auto">
              <a:xfrm>
                <a:off x="480" y="1920"/>
                <a:ext cx="192" cy="19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</p:grpSp>
        <p:sp>
          <p:nvSpPr>
            <p:cNvPr id="87056" name="Text Box 32"/>
            <p:cNvSpPr txBox="1">
              <a:spLocks noChangeArrowheads="1"/>
            </p:cNvSpPr>
            <p:nvPr/>
          </p:nvSpPr>
          <p:spPr bwMode="auto">
            <a:xfrm>
              <a:off x="912" y="3888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b</a:t>
              </a:r>
            </a:p>
          </p:txBody>
        </p:sp>
        <p:sp>
          <p:nvSpPr>
            <p:cNvPr id="87057" name="Text Box 33"/>
            <p:cNvSpPr txBox="1">
              <a:spLocks noChangeArrowheads="1"/>
            </p:cNvSpPr>
            <p:nvPr/>
          </p:nvSpPr>
          <p:spPr bwMode="auto">
            <a:xfrm>
              <a:off x="2160" y="3552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l</a:t>
              </a:r>
            </a:p>
          </p:txBody>
        </p:sp>
        <p:sp>
          <p:nvSpPr>
            <p:cNvPr id="87058" name="Line 34"/>
            <p:cNvSpPr>
              <a:spLocks noChangeShapeType="1"/>
            </p:cNvSpPr>
            <p:nvPr/>
          </p:nvSpPr>
          <p:spPr bwMode="auto">
            <a:xfrm>
              <a:off x="768" y="3840"/>
              <a:ext cx="8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7059" name="Line 35"/>
            <p:cNvSpPr>
              <a:spLocks noChangeShapeType="1"/>
            </p:cNvSpPr>
            <p:nvPr/>
          </p:nvSpPr>
          <p:spPr bwMode="auto">
            <a:xfrm flipV="1">
              <a:off x="1776" y="3360"/>
              <a:ext cx="768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7060" name="Text Box 36"/>
            <p:cNvSpPr txBox="1">
              <a:spLocks noChangeArrowheads="1"/>
            </p:cNvSpPr>
            <p:nvPr/>
          </p:nvSpPr>
          <p:spPr bwMode="auto">
            <a:xfrm>
              <a:off x="288" y="3072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h</a:t>
              </a:r>
            </a:p>
          </p:txBody>
        </p:sp>
        <p:sp>
          <p:nvSpPr>
            <p:cNvPr id="87061" name="Line 37"/>
            <p:cNvSpPr>
              <a:spLocks noChangeShapeType="1"/>
            </p:cNvSpPr>
            <p:nvPr/>
          </p:nvSpPr>
          <p:spPr bwMode="auto">
            <a:xfrm>
              <a:off x="624" y="2688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7062" name="Rectangle 38"/>
            <p:cNvSpPr>
              <a:spLocks noChangeArrowheads="1"/>
            </p:cNvSpPr>
            <p:nvPr/>
          </p:nvSpPr>
          <p:spPr bwMode="auto">
            <a:xfrm>
              <a:off x="1920" y="3802"/>
              <a:ext cx="99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zh-CN" u="sng">
                  <a:solidFill>
                    <a:schemeClr val="tx2"/>
                  </a:solidFill>
                  <a:ea typeface="宋体" charset="0"/>
                  <a:cs typeface="宋体" charset="0"/>
                </a:rPr>
                <a:t>V = ½ b h l</a:t>
              </a:r>
              <a:br>
                <a:rPr lang="en-GB" altLang="zh-CN" u="sng">
                  <a:solidFill>
                    <a:schemeClr val="tx2"/>
                  </a:solidFill>
                  <a:ea typeface="宋体" charset="0"/>
                  <a:cs typeface="宋体" charset="0"/>
                </a:rPr>
              </a:br>
              <a:endParaRPr lang="en-GB" altLang="zh-CN" u="sng">
                <a:solidFill>
                  <a:schemeClr val="tx2"/>
                </a:solidFill>
                <a:ea typeface="宋体" charset="0"/>
                <a:cs typeface="宋体" charset="0"/>
              </a:endParaRPr>
            </a:p>
          </p:txBody>
        </p:sp>
      </p:grp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5410200" y="4038600"/>
            <a:ext cx="3733800" cy="2514600"/>
            <a:chOff x="3408" y="2544"/>
            <a:chExt cx="2352" cy="1584"/>
          </a:xfrm>
        </p:grpSpPr>
        <p:graphicFrame>
          <p:nvGraphicFramePr>
            <p:cNvPr id="87046" name="Object 42"/>
            <p:cNvGraphicFramePr>
              <a:graphicFrameLocks noChangeAspect="1"/>
            </p:cNvGraphicFramePr>
            <p:nvPr/>
          </p:nvGraphicFramePr>
          <p:xfrm>
            <a:off x="3408" y="3648"/>
            <a:ext cx="864" cy="439"/>
          </p:xfrm>
          <a:graphic>
            <a:graphicData uri="http://schemas.openxmlformats.org/presentationml/2006/ole">
              <p:oleObj spid="_x0000_s27654" name="Equation" r:id="rId3" imgW="774364" imgH="393529" progId="Equation.3">
                <p:embed/>
              </p:oleObj>
            </a:graphicData>
          </a:graphic>
        </p:graphicFrame>
        <p:grpSp>
          <p:nvGrpSpPr>
            <p:cNvPr id="87047" name="Group 44"/>
            <p:cNvGrpSpPr>
              <a:grpSpLocks/>
            </p:cNvGrpSpPr>
            <p:nvPr/>
          </p:nvGrpSpPr>
          <p:grpSpPr bwMode="auto">
            <a:xfrm>
              <a:off x="3936" y="2832"/>
              <a:ext cx="1440" cy="1296"/>
              <a:chOff x="3504" y="2352"/>
              <a:chExt cx="1440" cy="1296"/>
            </a:xfrm>
          </p:grpSpPr>
          <p:sp>
            <p:nvSpPr>
              <p:cNvPr id="87052" name="Oval 45"/>
              <p:cNvSpPr>
                <a:spLocks noChangeArrowheads="1"/>
              </p:cNvSpPr>
              <p:nvPr/>
            </p:nvSpPr>
            <p:spPr bwMode="auto">
              <a:xfrm>
                <a:off x="3504" y="2352"/>
                <a:ext cx="1440" cy="240"/>
              </a:xfrm>
              <a:prstGeom prst="ellipse">
                <a:avLst/>
              </a:prstGeom>
              <a:noFill/>
              <a:ln w="5715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87053" name="Line 46"/>
              <p:cNvSpPr>
                <a:spLocks noChangeShapeType="1"/>
              </p:cNvSpPr>
              <p:nvPr/>
            </p:nvSpPr>
            <p:spPr bwMode="auto">
              <a:xfrm>
                <a:off x="3504" y="2496"/>
                <a:ext cx="720" cy="1152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7054" name="Line 47"/>
              <p:cNvSpPr>
                <a:spLocks noChangeShapeType="1"/>
              </p:cNvSpPr>
              <p:nvPr/>
            </p:nvSpPr>
            <p:spPr bwMode="auto">
              <a:xfrm flipV="1">
                <a:off x="4224" y="2496"/>
                <a:ext cx="720" cy="1104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87048" name="Line 48"/>
            <p:cNvSpPr>
              <a:spLocks noChangeShapeType="1"/>
            </p:cNvSpPr>
            <p:nvPr/>
          </p:nvSpPr>
          <p:spPr bwMode="auto">
            <a:xfrm>
              <a:off x="3936" y="2928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7049" name="Line 49"/>
            <p:cNvSpPr>
              <a:spLocks noChangeShapeType="1"/>
            </p:cNvSpPr>
            <p:nvPr/>
          </p:nvSpPr>
          <p:spPr bwMode="auto">
            <a:xfrm>
              <a:off x="5472" y="2928"/>
              <a:ext cx="0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7050" name="Text Box 50"/>
            <p:cNvSpPr txBox="1">
              <a:spLocks noChangeArrowheads="1"/>
            </p:cNvSpPr>
            <p:nvPr/>
          </p:nvSpPr>
          <p:spPr bwMode="auto">
            <a:xfrm>
              <a:off x="5520" y="326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h</a:t>
              </a:r>
            </a:p>
          </p:txBody>
        </p:sp>
        <p:sp>
          <p:nvSpPr>
            <p:cNvPr id="87051" name="Text Box 51"/>
            <p:cNvSpPr txBox="1">
              <a:spLocks noChangeArrowheads="1"/>
            </p:cNvSpPr>
            <p:nvPr/>
          </p:nvSpPr>
          <p:spPr bwMode="auto">
            <a:xfrm>
              <a:off x="4272" y="2544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15097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42938"/>
            <a:ext cx="705802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611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88" y="1000125"/>
            <a:ext cx="7143750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3187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7772400" cy="762000"/>
          </a:xfrm>
        </p:spPr>
        <p:txBody>
          <a:bodyPr/>
          <a:lstStyle/>
          <a:p>
            <a:pPr eaLnBrk="1" hangingPunct="1"/>
            <a:r>
              <a:rPr lang="en-GB" altLang="zh-CN" u="sng" dirty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What Is Volume ?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altLang="zh-CN" b="1" dirty="0" smtClean="0">
                <a:ea typeface="宋体" charset="0"/>
                <a:cs typeface="宋体" charset="0"/>
              </a:rPr>
              <a:t>The volume of a solid is the amount of space inside the solid.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3400" y="19812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b="1" i="1" dirty="0">
                <a:solidFill>
                  <a:srgbClr val="E5E500"/>
                </a:solidFill>
                <a:ea typeface="宋体" charset="0"/>
                <a:cs typeface="宋体" charset="0"/>
              </a:rPr>
              <a:t>Consider the cylinder  below: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219200" y="2514600"/>
            <a:ext cx="2057400" cy="2286000"/>
          </a:xfrm>
          <a:prstGeom prst="can">
            <a:avLst>
              <a:gd name="adj" fmla="val 27778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41350" y="5334000"/>
            <a:ext cx="7315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b="1" dirty="0">
                <a:solidFill>
                  <a:srgbClr val="E5E500"/>
                </a:solidFill>
                <a:ea typeface="宋体" charset="0"/>
                <a:cs typeface="宋体" charset="0"/>
              </a:rPr>
              <a:t>If we were to fill the cylinder with water the volume would be the amount of water the cylinder could hold: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1219200" y="3810000"/>
            <a:ext cx="2057400" cy="990600"/>
          </a:xfrm>
          <a:prstGeom prst="can">
            <a:avLst>
              <a:gd name="adj" fmla="val 25000"/>
            </a:avLst>
          </a:prstGeom>
          <a:solidFill>
            <a:srgbClr val="3333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1219200" y="3505200"/>
            <a:ext cx="2057400" cy="1295400"/>
          </a:xfrm>
          <a:prstGeom prst="can">
            <a:avLst>
              <a:gd name="adj" fmla="val 25000"/>
            </a:avLst>
          </a:prstGeom>
          <a:solidFill>
            <a:srgbClr val="3333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1219200" y="3124200"/>
            <a:ext cx="2057400" cy="1676400"/>
          </a:xfrm>
          <a:prstGeom prst="can">
            <a:avLst>
              <a:gd name="adj" fmla="val 25000"/>
            </a:avLst>
          </a:prstGeom>
          <a:solidFill>
            <a:srgbClr val="3333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1219200" y="2514600"/>
            <a:ext cx="2057400" cy="2286000"/>
          </a:xfrm>
          <a:prstGeom prst="can">
            <a:avLst>
              <a:gd name="adj" fmla="val 27778"/>
            </a:avLst>
          </a:prstGeom>
          <a:solidFill>
            <a:srgbClr val="3333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pic>
        <p:nvPicPr>
          <p:cNvPr id="6042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3563" y="2143125"/>
            <a:ext cx="24098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1517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8" grpId="0" autoUpdateAnimBg="0"/>
      <p:bldP spid="11269" grpId="0" animBg="1"/>
      <p:bldP spid="11270" grpId="0" autoUpdateAnimBg="0"/>
      <p:bldP spid="11271" grpId="0" animBg="1"/>
      <p:bldP spid="11272" grpId="0" animBg="1"/>
      <p:bldP spid="11273" grpId="0" animBg="1"/>
      <p:bldP spid="112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Volume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667000"/>
            <a:ext cx="6400800" cy="1219200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Times New Roman" charset="0"/>
                <a:ea typeface="宋体" charset="0"/>
                <a:cs typeface="宋体" charset="0"/>
              </a:rPr>
              <a:t>is the amount of space occupied by any 3-dimensional object.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1676400" y="1676400"/>
            <a:ext cx="1752600" cy="457200"/>
          </a:xfrm>
          <a:prstGeom prst="cube">
            <a:avLst>
              <a:gd name="adj" fmla="val 25000"/>
            </a:avLst>
          </a:prstGeom>
          <a:solidFill>
            <a:srgbClr val="3366FF">
              <a:alpha val="5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4191000" y="1295400"/>
            <a:ext cx="1143000" cy="914400"/>
          </a:xfrm>
          <a:prstGeom prst="cube">
            <a:avLst>
              <a:gd name="adj" fmla="val 25000"/>
            </a:avLst>
          </a:prstGeom>
          <a:solidFill>
            <a:srgbClr val="00FFFF">
              <a:alpha val="6784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6172200" y="1828800"/>
            <a:ext cx="1752600" cy="304800"/>
          </a:xfrm>
          <a:prstGeom prst="cube">
            <a:avLst>
              <a:gd name="adj" fmla="val 25000"/>
            </a:avLst>
          </a:prstGeom>
          <a:solidFill>
            <a:schemeClr val="tx2">
              <a:alpha val="549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2895600" y="3810000"/>
            <a:ext cx="533400" cy="457200"/>
          </a:xfrm>
          <a:prstGeom prst="cube">
            <a:avLst>
              <a:gd name="adj" fmla="val 25000"/>
            </a:avLst>
          </a:prstGeom>
          <a:solidFill>
            <a:srgbClr val="0000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819400" y="4327525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000" b="1" dirty="0">
                <a:solidFill>
                  <a:srgbClr val="FFFF00"/>
                </a:solidFill>
                <a:latin typeface="Arial" charset="0"/>
                <a:ea typeface="宋体" charset="0"/>
                <a:cs typeface="宋体" charset="0"/>
              </a:rPr>
              <a:t>1cm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276600" y="4191000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000" b="1" dirty="0">
                <a:solidFill>
                  <a:srgbClr val="FFFF00"/>
                </a:solidFill>
                <a:latin typeface="Arial" charset="0"/>
                <a:ea typeface="宋体" charset="0"/>
                <a:cs typeface="宋体" charset="0"/>
              </a:rPr>
              <a:t>1cm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429000" y="3962400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000" b="1" dirty="0">
                <a:solidFill>
                  <a:srgbClr val="FFFF00"/>
                </a:solidFill>
                <a:latin typeface="Arial" charset="0"/>
                <a:ea typeface="宋体" charset="0"/>
                <a:cs typeface="宋体" charset="0"/>
              </a:rPr>
              <a:t>1cm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524000" y="5029200"/>
            <a:ext cx="4191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  <a:ea typeface="宋体" charset="0"/>
                <a:cs typeface="宋体" charset="0"/>
              </a:rPr>
              <a:t>Volume = base area x height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  <a:ea typeface="宋体" charset="0"/>
                <a:cs typeface="宋体" charset="0"/>
              </a:rPr>
              <a:t>             =  1cm</a:t>
            </a:r>
            <a:r>
              <a:rPr lang="en-US" altLang="zh-CN" baseline="30000">
                <a:latin typeface="Arial" charset="0"/>
                <a:ea typeface="宋体" charset="0"/>
                <a:cs typeface="宋体" charset="0"/>
              </a:rPr>
              <a:t>2 </a:t>
            </a:r>
            <a:r>
              <a:rPr lang="en-US" altLang="zh-CN">
                <a:latin typeface="Arial" charset="0"/>
                <a:ea typeface="宋体" charset="0"/>
                <a:cs typeface="宋体" charset="0"/>
              </a:rPr>
              <a:t> x  1cm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charset="0"/>
                <a:ea typeface="宋体" charset="0"/>
                <a:cs typeface="宋体" charset="0"/>
              </a:rPr>
              <a:t>             = 1cm</a:t>
            </a:r>
            <a:r>
              <a:rPr lang="en-US" altLang="zh-CN" baseline="30000">
                <a:latin typeface="Arial" charset="0"/>
                <a:ea typeface="宋体" charset="0"/>
                <a:cs typeface="宋体" charset="0"/>
              </a:rPr>
              <a:t>3</a:t>
            </a:r>
            <a:endParaRPr lang="en-US" altLang="zh-CN">
              <a:latin typeface="Arial" charset="0"/>
              <a:ea typeface="宋体" charset="0"/>
              <a:cs typeface="宋体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39242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12 -0.024  0.033 -0.05867  0.058 -0.05867  C 0.095 -0.05867  0.125 -0.02267  0.125 0.02267  C 0.125 0.03733  0.122 0.05067  0.116 0.06267  C 0.117 0.06267  0.0 0.24267  0.0 0.244  C 0.0 0.24267  -0.117 0.06267  -0.116 0.06267  C -0.122 0.05067  -0.125 0.03733  -0.125 0.02267  C -0.125 -0.02267  -0.095 -0.05867  -0.057 -0.05867  C -0.033 -0.05867  -0.012 -0.024  0.0 0.0  Z" pathEditMode="relative" ptsTypes="">
                                      <p:cBhvr>
                                        <p:cTn id="28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163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163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63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8" grpId="0" animBg="1"/>
      <p:bldP spid="16389" grpId="0" animBg="1"/>
      <p:bldP spid="16390" grpId="0" animBg="1"/>
      <p:bldP spid="16391" grpId="0" animBg="1"/>
      <p:bldP spid="16391" grpId="1" animBg="1"/>
      <p:bldP spid="16392" grpId="0"/>
      <p:bldP spid="16393" grpId="0"/>
      <p:bldP spid="16394" grpId="0"/>
      <p:bldP spid="163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762000"/>
          </a:xfrm>
        </p:spPr>
        <p:txBody>
          <a:bodyPr/>
          <a:lstStyle/>
          <a:p>
            <a:pPr eaLnBrk="1" hangingPunct="1"/>
            <a:r>
              <a:rPr lang="en-GB" altLang="zh-CN" u="sng" dirty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Measuring Volume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28600" y="1371600"/>
            <a:ext cx="8458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dirty="0">
                <a:ea typeface="宋体" charset="0"/>
                <a:cs typeface="宋体" charset="0"/>
              </a:rPr>
              <a:t>Volume is measured in cubic centimetres  (also called centimetre cubed).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Here is a cubic centimetre</a:t>
            </a: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3048000" y="3048000"/>
            <a:ext cx="838200" cy="838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572000" y="2971800"/>
            <a:ext cx="373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It is a cube which  measures </a:t>
            </a:r>
            <a:r>
              <a:rPr lang="en-GB" altLang="zh-CN" u="sng">
                <a:solidFill>
                  <a:schemeClr val="tx2"/>
                </a:solidFill>
                <a:ea typeface="宋体" charset="0"/>
                <a:cs typeface="宋体" charset="0"/>
              </a:rPr>
              <a:t>1cm</a:t>
            </a: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 in all directions.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905000" y="3276600"/>
            <a:ext cx="2971800" cy="1295400"/>
            <a:chOff x="1200" y="2064"/>
            <a:chExt cx="1872" cy="816"/>
          </a:xfrm>
        </p:grpSpPr>
        <p:grpSp>
          <p:nvGrpSpPr>
            <p:cNvPr id="67592" name="Group 10"/>
            <p:cNvGrpSpPr>
              <a:grpSpLocks/>
            </p:cNvGrpSpPr>
            <p:nvPr/>
          </p:nvGrpSpPr>
          <p:grpSpPr bwMode="auto">
            <a:xfrm>
              <a:off x="1200" y="2064"/>
              <a:ext cx="576" cy="384"/>
              <a:chOff x="1200" y="2064"/>
              <a:chExt cx="576" cy="384"/>
            </a:xfrm>
          </p:grpSpPr>
          <p:sp>
            <p:nvSpPr>
              <p:cNvPr id="67599" name="Line 8"/>
              <p:cNvSpPr>
                <a:spLocks noChangeShapeType="1"/>
              </p:cNvSpPr>
              <p:nvPr/>
            </p:nvSpPr>
            <p:spPr bwMode="auto">
              <a:xfrm>
                <a:off x="1728" y="2064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600" name="Text Box 9"/>
              <p:cNvSpPr txBox="1">
                <a:spLocks noChangeArrowheads="1"/>
              </p:cNvSpPr>
              <p:nvPr/>
            </p:nvSpPr>
            <p:spPr bwMode="auto">
              <a:xfrm>
                <a:off x="1200" y="2112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1cm</a:t>
                </a:r>
              </a:p>
            </p:txBody>
          </p:sp>
        </p:grpSp>
        <p:grpSp>
          <p:nvGrpSpPr>
            <p:cNvPr id="67593" name="Group 13"/>
            <p:cNvGrpSpPr>
              <a:grpSpLocks/>
            </p:cNvGrpSpPr>
            <p:nvPr/>
          </p:nvGrpSpPr>
          <p:grpSpPr bwMode="auto">
            <a:xfrm>
              <a:off x="1872" y="2544"/>
              <a:ext cx="528" cy="336"/>
              <a:chOff x="1872" y="2544"/>
              <a:chExt cx="528" cy="336"/>
            </a:xfrm>
          </p:grpSpPr>
          <p:sp>
            <p:nvSpPr>
              <p:cNvPr id="67597" name="Line 11"/>
              <p:cNvSpPr>
                <a:spLocks noChangeShapeType="1"/>
              </p:cNvSpPr>
              <p:nvPr/>
            </p:nvSpPr>
            <p:spPr bwMode="auto">
              <a:xfrm>
                <a:off x="1872" y="2544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598" name="Text Box 12"/>
              <p:cNvSpPr txBox="1">
                <a:spLocks noChangeArrowheads="1"/>
              </p:cNvSpPr>
              <p:nvPr/>
            </p:nvSpPr>
            <p:spPr bwMode="auto">
              <a:xfrm>
                <a:off x="1920" y="2592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1cm</a:t>
                </a:r>
              </a:p>
            </p:txBody>
          </p:sp>
        </p:grpSp>
        <p:grpSp>
          <p:nvGrpSpPr>
            <p:cNvPr id="67594" name="Group 16"/>
            <p:cNvGrpSpPr>
              <a:grpSpLocks/>
            </p:cNvGrpSpPr>
            <p:nvPr/>
          </p:nvGrpSpPr>
          <p:grpSpPr bwMode="auto">
            <a:xfrm>
              <a:off x="2400" y="2256"/>
              <a:ext cx="672" cy="384"/>
              <a:chOff x="2400" y="2256"/>
              <a:chExt cx="672" cy="384"/>
            </a:xfrm>
          </p:grpSpPr>
          <p:sp>
            <p:nvSpPr>
              <p:cNvPr id="67595" name="Line 14"/>
              <p:cNvSpPr>
                <a:spLocks noChangeShapeType="1"/>
              </p:cNvSpPr>
              <p:nvPr/>
            </p:nvSpPr>
            <p:spPr bwMode="auto">
              <a:xfrm flipV="1">
                <a:off x="2400" y="2256"/>
                <a:ext cx="240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596" name="Text Box 15"/>
              <p:cNvSpPr txBox="1">
                <a:spLocks noChangeArrowheads="1"/>
              </p:cNvSpPr>
              <p:nvPr/>
            </p:nvSpPr>
            <p:spPr bwMode="auto">
              <a:xfrm>
                <a:off x="2544" y="2352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1cm</a:t>
                </a:r>
              </a:p>
            </p:txBody>
          </p:sp>
        </p:grpSp>
      </p:grp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381000" y="5257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We will now see how to calculate the volume of various shapes.</a:t>
            </a:r>
          </a:p>
        </p:txBody>
      </p:sp>
    </p:spTree>
    <p:extLst>
      <p:ext uri="{BB962C8B-B14F-4D97-AF65-F5344CB8AC3E}">
        <p14:creationId xmlns:p14="http://schemas.microsoft.com/office/powerpoint/2010/main" xmlns="" val="224417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autoUpdateAnimBg="0"/>
      <p:bldP spid="1028" grpId="0" autoUpdateAnimBg="0"/>
      <p:bldP spid="1029" grpId="0" animBg="1"/>
      <p:bldP spid="1031" grpId="0" autoUpdateAnimBg="0"/>
      <p:bldP spid="104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GB" altLang="zh-CN" u="sng" dirty="0" smtClean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1. Volumes </a:t>
            </a:r>
            <a:r>
              <a:rPr lang="en-GB" altLang="zh-CN" u="sng" dirty="0">
                <a:solidFill>
                  <a:srgbClr val="FFFF00"/>
                </a:solidFill>
                <a:latin typeface="Times New Roman" charset="0"/>
                <a:ea typeface="宋体" charset="0"/>
                <a:cs typeface="宋体" charset="0"/>
              </a:rPr>
              <a:t>Of Cuboids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Look at the cuboid below: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905000" y="1676400"/>
            <a:ext cx="5410200" cy="2667000"/>
            <a:chOff x="1296" y="1056"/>
            <a:chExt cx="3408" cy="1680"/>
          </a:xfrm>
        </p:grpSpPr>
        <p:grpSp>
          <p:nvGrpSpPr>
            <p:cNvPr id="68632" name="Group 26"/>
            <p:cNvGrpSpPr>
              <a:grpSpLocks/>
            </p:cNvGrpSpPr>
            <p:nvPr/>
          </p:nvGrpSpPr>
          <p:grpSpPr bwMode="auto">
            <a:xfrm>
              <a:off x="1296" y="1056"/>
              <a:ext cx="3408" cy="1680"/>
              <a:chOff x="1296" y="1056"/>
              <a:chExt cx="3408" cy="1680"/>
            </a:xfrm>
          </p:grpSpPr>
          <p:sp>
            <p:nvSpPr>
              <p:cNvPr id="68636" name="Text Box 5"/>
              <p:cNvSpPr txBox="1">
                <a:spLocks noChangeArrowheads="1"/>
              </p:cNvSpPr>
              <p:nvPr/>
            </p:nvSpPr>
            <p:spPr bwMode="auto">
              <a:xfrm>
                <a:off x="2016" y="2448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10cm</a:t>
                </a:r>
              </a:p>
            </p:txBody>
          </p:sp>
          <p:sp>
            <p:nvSpPr>
              <p:cNvPr id="68637" name="Text Box 6"/>
              <p:cNvSpPr txBox="1">
                <a:spLocks noChangeArrowheads="1"/>
              </p:cNvSpPr>
              <p:nvPr/>
            </p:nvSpPr>
            <p:spPr bwMode="auto">
              <a:xfrm>
                <a:off x="4032" y="2112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3cm</a:t>
                </a:r>
              </a:p>
            </p:txBody>
          </p:sp>
          <p:sp>
            <p:nvSpPr>
              <p:cNvPr id="68638" name="Text Box 7"/>
              <p:cNvSpPr txBox="1">
                <a:spLocks noChangeArrowheads="1"/>
              </p:cNvSpPr>
              <p:nvPr/>
            </p:nvSpPr>
            <p:spPr bwMode="auto">
              <a:xfrm>
                <a:off x="4176" y="1392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4cm</a:t>
                </a:r>
              </a:p>
            </p:txBody>
          </p:sp>
          <p:grpSp>
            <p:nvGrpSpPr>
              <p:cNvPr id="68639" name="Group 25"/>
              <p:cNvGrpSpPr>
                <a:grpSpLocks/>
              </p:cNvGrpSpPr>
              <p:nvPr/>
            </p:nvGrpSpPr>
            <p:grpSpPr bwMode="auto">
              <a:xfrm>
                <a:off x="1296" y="1056"/>
                <a:ext cx="2688" cy="1248"/>
                <a:chOff x="1296" y="1056"/>
                <a:chExt cx="2688" cy="1248"/>
              </a:xfrm>
            </p:grpSpPr>
            <p:sp>
              <p:nvSpPr>
                <p:cNvPr id="68640" name="AutoShape 4"/>
                <p:cNvSpPr>
                  <a:spLocks noChangeArrowheads="1"/>
                </p:cNvSpPr>
                <p:nvPr/>
              </p:nvSpPr>
              <p:spPr bwMode="auto">
                <a:xfrm>
                  <a:off x="1296" y="1056"/>
                  <a:ext cx="2688" cy="1248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 altLang="zh-CN">
                    <a:ea typeface="宋体" charset="0"/>
                    <a:cs typeface="宋体" charset="0"/>
                  </a:endParaRPr>
                </a:p>
              </p:txBody>
            </p:sp>
            <p:sp>
              <p:nvSpPr>
                <p:cNvPr id="68641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296" y="1968"/>
                  <a:ext cx="336" cy="336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8642" name="Line 23"/>
                <p:cNvSpPr>
                  <a:spLocks noChangeShapeType="1"/>
                </p:cNvSpPr>
                <p:nvPr/>
              </p:nvSpPr>
              <p:spPr bwMode="auto">
                <a:xfrm>
                  <a:off x="1632" y="1056"/>
                  <a:ext cx="0" cy="912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8643" name="Line 24"/>
                <p:cNvSpPr>
                  <a:spLocks noChangeShapeType="1"/>
                </p:cNvSpPr>
                <p:nvPr/>
              </p:nvSpPr>
              <p:spPr bwMode="auto">
                <a:xfrm>
                  <a:off x="1632" y="1968"/>
                  <a:ext cx="2352" cy="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68633" name="Line 27"/>
            <p:cNvSpPr>
              <a:spLocks noChangeShapeType="1"/>
            </p:cNvSpPr>
            <p:nvPr/>
          </p:nvSpPr>
          <p:spPr bwMode="auto">
            <a:xfrm>
              <a:off x="1296" y="2448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34" name="Line 28"/>
            <p:cNvSpPr>
              <a:spLocks noChangeShapeType="1"/>
            </p:cNvSpPr>
            <p:nvPr/>
          </p:nvSpPr>
          <p:spPr bwMode="auto">
            <a:xfrm flipV="1">
              <a:off x="3792" y="2064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35" name="Line 29"/>
            <p:cNvSpPr>
              <a:spLocks noChangeShapeType="1"/>
            </p:cNvSpPr>
            <p:nvPr/>
          </p:nvSpPr>
          <p:spPr bwMode="auto">
            <a:xfrm>
              <a:off x="4080" y="105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533400" y="43434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We must first calculate the area of the base of the cuboid:</a:t>
            </a:r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1905000" y="3109913"/>
            <a:ext cx="4267200" cy="547687"/>
            <a:chOff x="1200" y="2103"/>
            <a:chExt cx="2688" cy="345"/>
          </a:xfrm>
        </p:grpSpPr>
        <p:grpSp>
          <p:nvGrpSpPr>
            <p:cNvPr id="68619" name="Group 36"/>
            <p:cNvGrpSpPr>
              <a:grpSpLocks/>
            </p:cNvGrpSpPr>
            <p:nvPr/>
          </p:nvGrpSpPr>
          <p:grpSpPr bwMode="auto">
            <a:xfrm>
              <a:off x="1200" y="2103"/>
              <a:ext cx="2688" cy="345"/>
              <a:chOff x="1200" y="2103"/>
              <a:chExt cx="2688" cy="345"/>
            </a:xfrm>
          </p:grpSpPr>
          <p:sp>
            <p:nvSpPr>
              <p:cNvPr id="68628" name="Line 32"/>
              <p:cNvSpPr>
                <a:spLocks noChangeShapeType="1"/>
              </p:cNvSpPr>
              <p:nvPr/>
            </p:nvSpPr>
            <p:spPr bwMode="auto">
              <a:xfrm flipV="1">
                <a:off x="1200" y="2112"/>
                <a:ext cx="336" cy="336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629" name="Line 33"/>
              <p:cNvSpPr>
                <a:spLocks noChangeShapeType="1"/>
              </p:cNvSpPr>
              <p:nvPr/>
            </p:nvSpPr>
            <p:spPr bwMode="auto">
              <a:xfrm>
                <a:off x="1536" y="2112"/>
                <a:ext cx="2352" cy="0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630" name="Line 34"/>
              <p:cNvSpPr>
                <a:spLocks noChangeShapeType="1"/>
              </p:cNvSpPr>
              <p:nvPr/>
            </p:nvSpPr>
            <p:spPr bwMode="auto">
              <a:xfrm flipH="1">
                <a:off x="3600" y="2103"/>
                <a:ext cx="288" cy="288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631" name="Line 35"/>
              <p:cNvSpPr>
                <a:spLocks noChangeShapeType="1"/>
              </p:cNvSpPr>
              <p:nvPr/>
            </p:nvSpPr>
            <p:spPr bwMode="auto">
              <a:xfrm flipH="1">
                <a:off x="1200" y="2448"/>
                <a:ext cx="2352" cy="0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8620" name="Group 45"/>
            <p:cNvGrpSpPr>
              <a:grpSpLocks/>
            </p:cNvGrpSpPr>
            <p:nvPr/>
          </p:nvGrpSpPr>
          <p:grpSpPr bwMode="auto">
            <a:xfrm>
              <a:off x="1296" y="2112"/>
              <a:ext cx="2544" cy="336"/>
              <a:chOff x="1296" y="2112"/>
              <a:chExt cx="2544" cy="336"/>
            </a:xfrm>
          </p:grpSpPr>
          <p:sp>
            <p:nvSpPr>
              <p:cNvPr id="68621" name="Line 37"/>
              <p:cNvSpPr>
                <a:spLocks noChangeShapeType="1"/>
              </p:cNvSpPr>
              <p:nvPr/>
            </p:nvSpPr>
            <p:spPr bwMode="auto">
              <a:xfrm flipV="1">
                <a:off x="1440" y="2112"/>
                <a:ext cx="432" cy="96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622" name="Line 38"/>
              <p:cNvSpPr>
                <a:spLocks noChangeShapeType="1"/>
              </p:cNvSpPr>
              <p:nvPr/>
            </p:nvSpPr>
            <p:spPr bwMode="auto">
              <a:xfrm flipV="1">
                <a:off x="1296" y="2112"/>
                <a:ext cx="912" cy="240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623" name="Line 39"/>
              <p:cNvSpPr>
                <a:spLocks noChangeShapeType="1"/>
              </p:cNvSpPr>
              <p:nvPr/>
            </p:nvSpPr>
            <p:spPr bwMode="auto">
              <a:xfrm flipV="1">
                <a:off x="1392" y="2112"/>
                <a:ext cx="1296" cy="336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624" name="Line 40"/>
              <p:cNvSpPr>
                <a:spLocks noChangeShapeType="1"/>
              </p:cNvSpPr>
              <p:nvPr/>
            </p:nvSpPr>
            <p:spPr bwMode="auto">
              <a:xfrm flipV="1">
                <a:off x="1824" y="2112"/>
                <a:ext cx="1296" cy="336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625" name="Line 41"/>
              <p:cNvSpPr>
                <a:spLocks noChangeShapeType="1"/>
              </p:cNvSpPr>
              <p:nvPr/>
            </p:nvSpPr>
            <p:spPr bwMode="auto">
              <a:xfrm flipV="1">
                <a:off x="2304" y="2112"/>
                <a:ext cx="1296" cy="336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626" name="Line 43"/>
              <p:cNvSpPr>
                <a:spLocks noChangeShapeType="1"/>
              </p:cNvSpPr>
              <p:nvPr/>
            </p:nvSpPr>
            <p:spPr bwMode="auto">
              <a:xfrm flipV="1">
                <a:off x="2928" y="2208"/>
                <a:ext cx="912" cy="240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627" name="Line 44"/>
              <p:cNvSpPr>
                <a:spLocks noChangeShapeType="1"/>
              </p:cNvSpPr>
              <p:nvPr/>
            </p:nvSpPr>
            <p:spPr bwMode="auto">
              <a:xfrm flipV="1">
                <a:off x="3264" y="2352"/>
                <a:ext cx="432" cy="96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609600" y="4800600"/>
            <a:ext cx="611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The base is a rectangle measuring 10cm by 3cm:</a:t>
            </a:r>
          </a:p>
        </p:txBody>
      </p: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1600200" y="5181600"/>
            <a:ext cx="4495800" cy="1524000"/>
            <a:chOff x="1008" y="3264"/>
            <a:chExt cx="2832" cy="960"/>
          </a:xfrm>
        </p:grpSpPr>
        <p:sp>
          <p:nvSpPr>
            <p:cNvPr id="68616" name="Rectangle 48"/>
            <p:cNvSpPr>
              <a:spLocks noChangeArrowheads="1"/>
            </p:cNvSpPr>
            <p:nvPr/>
          </p:nvSpPr>
          <p:spPr bwMode="auto">
            <a:xfrm>
              <a:off x="1008" y="3504"/>
              <a:ext cx="2400" cy="72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8617" name="Text Box 49"/>
            <p:cNvSpPr txBox="1">
              <a:spLocks noChangeArrowheads="1"/>
            </p:cNvSpPr>
            <p:nvPr/>
          </p:nvSpPr>
          <p:spPr bwMode="auto">
            <a:xfrm>
              <a:off x="3360" y="369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3cm</a:t>
              </a:r>
            </a:p>
          </p:txBody>
        </p:sp>
        <p:sp>
          <p:nvSpPr>
            <p:cNvPr id="68618" name="Text Box 50"/>
            <p:cNvSpPr txBox="1">
              <a:spLocks noChangeArrowheads="1"/>
            </p:cNvSpPr>
            <p:nvPr/>
          </p:nvSpPr>
          <p:spPr bwMode="auto">
            <a:xfrm>
              <a:off x="1920" y="3264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10cm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19260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319" grpId="0" autoUpdateAnimBg="0"/>
      <p:bldP spid="1233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1295400" y="4267200"/>
            <a:ext cx="5334000" cy="2601913"/>
            <a:chOff x="1296" y="1056"/>
            <a:chExt cx="3408" cy="1688"/>
          </a:xfrm>
        </p:grpSpPr>
        <p:grpSp>
          <p:nvGrpSpPr>
            <p:cNvPr id="69706" name="Group 61"/>
            <p:cNvGrpSpPr>
              <a:grpSpLocks/>
            </p:cNvGrpSpPr>
            <p:nvPr/>
          </p:nvGrpSpPr>
          <p:grpSpPr bwMode="auto">
            <a:xfrm>
              <a:off x="1296" y="1056"/>
              <a:ext cx="3408" cy="1688"/>
              <a:chOff x="1296" y="1056"/>
              <a:chExt cx="3408" cy="1688"/>
            </a:xfrm>
          </p:grpSpPr>
          <p:sp>
            <p:nvSpPr>
              <p:cNvPr id="69710" name="Text Box 62"/>
              <p:cNvSpPr txBox="1">
                <a:spLocks noChangeArrowheads="1"/>
              </p:cNvSpPr>
              <p:nvPr/>
            </p:nvSpPr>
            <p:spPr bwMode="auto">
              <a:xfrm>
                <a:off x="2016" y="2448"/>
                <a:ext cx="576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10cm</a:t>
                </a:r>
              </a:p>
            </p:txBody>
          </p:sp>
          <p:sp>
            <p:nvSpPr>
              <p:cNvPr id="69711" name="Text Box 63"/>
              <p:cNvSpPr txBox="1">
                <a:spLocks noChangeArrowheads="1"/>
              </p:cNvSpPr>
              <p:nvPr/>
            </p:nvSpPr>
            <p:spPr bwMode="auto">
              <a:xfrm>
                <a:off x="4032" y="2112"/>
                <a:ext cx="480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3cm</a:t>
                </a:r>
              </a:p>
            </p:txBody>
          </p:sp>
          <p:sp>
            <p:nvSpPr>
              <p:cNvPr id="69712" name="Text Box 64"/>
              <p:cNvSpPr txBox="1">
                <a:spLocks noChangeArrowheads="1"/>
              </p:cNvSpPr>
              <p:nvPr/>
            </p:nvSpPr>
            <p:spPr bwMode="auto">
              <a:xfrm>
                <a:off x="4176" y="1392"/>
                <a:ext cx="52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4cm</a:t>
                </a:r>
              </a:p>
            </p:txBody>
          </p:sp>
          <p:grpSp>
            <p:nvGrpSpPr>
              <p:cNvPr id="69713" name="Group 65"/>
              <p:cNvGrpSpPr>
                <a:grpSpLocks/>
              </p:cNvGrpSpPr>
              <p:nvPr/>
            </p:nvGrpSpPr>
            <p:grpSpPr bwMode="auto">
              <a:xfrm>
                <a:off x="1296" y="1056"/>
                <a:ext cx="2688" cy="1248"/>
                <a:chOff x="1296" y="1056"/>
                <a:chExt cx="2688" cy="1248"/>
              </a:xfrm>
            </p:grpSpPr>
            <p:sp>
              <p:nvSpPr>
                <p:cNvPr id="69714" name="AutoShape 66"/>
                <p:cNvSpPr>
                  <a:spLocks noChangeArrowheads="1"/>
                </p:cNvSpPr>
                <p:nvPr/>
              </p:nvSpPr>
              <p:spPr bwMode="auto">
                <a:xfrm>
                  <a:off x="1296" y="1056"/>
                  <a:ext cx="2688" cy="1248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 altLang="zh-CN">
                    <a:ea typeface="宋体" charset="0"/>
                    <a:cs typeface="宋体" charset="0"/>
                  </a:endParaRPr>
                </a:p>
              </p:txBody>
            </p:sp>
            <p:sp>
              <p:nvSpPr>
                <p:cNvPr id="69715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1296" y="1968"/>
                  <a:ext cx="336" cy="336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9716" name="Line 68"/>
                <p:cNvSpPr>
                  <a:spLocks noChangeShapeType="1"/>
                </p:cNvSpPr>
                <p:nvPr/>
              </p:nvSpPr>
              <p:spPr bwMode="auto">
                <a:xfrm>
                  <a:off x="1632" y="1056"/>
                  <a:ext cx="0" cy="912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9717" name="Line 69"/>
                <p:cNvSpPr>
                  <a:spLocks noChangeShapeType="1"/>
                </p:cNvSpPr>
                <p:nvPr/>
              </p:nvSpPr>
              <p:spPr bwMode="auto">
                <a:xfrm>
                  <a:off x="1632" y="1968"/>
                  <a:ext cx="2352" cy="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69707" name="Line 70"/>
            <p:cNvSpPr>
              <a:spLocks noChangeShapeType="1"/>
            </p:cNvSpPr>
            <p:nvPr/>
          </p:nvSpPr>
          <p:spPr bwMode="auto">
            <a:xfrm>
              <a:off x="1296" y="2448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708" name="Line 71"/>
            <p:cNvSpPr>
              <a:spLocks noChangeShapeType="1"/>
            </p:cNvSpPr>
            <p:nvPr/>
          </p:nvSpPr>
          <p:spPr bwMode="auto">
            <a:xfrm flipV="1">
              <a:off x="3792" y="2064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709" name="Line 72"/>
            <p:cNvSpPr>
              <a:spLocks noChangeShapeType="1"/>
            </p:cNvSpPr>
            <p:nvPr/>
          </p:nvSpPr>
          <p:spPr bwMode="auto">
            <a:xfrm>
              <a:off x="4080" y="105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107"/>
          <p:cNvGrpSpPr>
            <a:grpSpLocks/>
          </p:cNvGrpSpPr>
          <p:nvPr/>
        </p:nvGrpSpPr>
        <p:grpSpPr bwMode="auto">
          <a:xfrm>
            <a:off x="1600200" y="5334000"/>
            <a:ext cx="3886200" cy="533400"/>
            <a:chOff x="912" y="3456"/>
            <a:chExt cx="2448" cy="336"/>
          </a:xfrm>
        </p:grpSpPr>
        <p:sp>
          <p:nvSpPr>
            <p:cNvPr id="69696" name="AutoShape 108"/>
            <p:cNvSpPr>
              <a:spLocks noChangeArrowheads="1"/>
            </p:cNvSpPr>
            <p:nvPr/>
          </p:nvSpPr>
          <p:spPr bwMode="auto">
            <a:xfrm>
              <a:off x="912" y="345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33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97" name="AutoShape 109"/>
            <p:cNvSpPr>
              <a:spLocks noChangeArrowheads="1"/>
            </p:cNvSpPr>
            <p:nvPr/>
          </p:nvSpPr>
          <p:spPr bwMode="auto">
            <a:xfrm>
              <a:off x="1152" y="345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33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98" name="AutoShape 110"/>
            <p:cNvSpPr>
              <a:spLocks noChangeArrowheads="1"/>
            </p:cNvSpPr>
            <p:nvPr/>
          </p:nvSpPr>
          <p:spPr bwMode="auto">
            <a:xfrm>
              <a:off x="1392" y="345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33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99" name="AutoShape 111"/>
            <p:cNvSpPr>
              <a:spLocks noChangeArrowheads="1"/>
            </p:cNvSpPr>
            <p:nvPr/>
          </p:nvSpPr>
          <p:spPr bwMode="auto">
            <a:xfrm>
              <a:off x="1632" y="345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33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700" name="AutoShape 112"/>
            <p:cNvSpPr>
              <a:spLocks noChangeArrowheads="1"/>
            </p:cNvSpPr>
            <p:nvPr/>
          </p:nvSpPr>
          <p:spPr bwMode="auto">
            <a:xfrm>
              <a:off x="1872" y="345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33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701" name="AutoShape 113"/>
            <p:cNvSpPr>
              <a:spLocks noChangeArrowheads="1"/>
            </p:cNvSpPr>
            <p:nvPr/>
          </p:nvSpPr>
          <p:spPr bwMode="auto">
            <a:xfrm>
              <a:off x="2064" y="345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33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702" name="AutoShape 114"/>
            <p:cNvSpPr>
              <a:spLocks noChangeArrowheads="1"/>
            </p:cNvSpPr>
            <p:nvPr/>
          </p:nvSpPr>
          <p:spPr bwMode="auto">
            <a:xfrm>
              <a:off x="2304" y="345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33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703" name="AutoShape 115"/>
            <p:cNvSpPr>
              <a:spLocks noChangeArrowheads="1"/>
            </p:cNvSpPr>
            <p:nvPr/>
          </p:nvSpPr>
          <p:spPr bwMode="auto">
            <a:xfrm>
              <a:off x="2544" y="345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33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704" name="AutoShape 116"/>
            <p:cNvSpPr>
              <a:spLocks noChangeArrowheads="1"/>
            </p:cNvSpPr>
            <p:nvPr/>
          </p:nvSpPr>
          <p:spPr bwMode="auto">
            <a:xfrm>
              <a:off x="2784" y="345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33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705" name="AutoShape 117"/>
            <p:cNvSpPr>
              <a:spLocks noChangeArrowheads="1"/>
            </p:cNvSpPr>
            <p:nvPr/>
          </p:nvSpPr>
          <p:spPr bwMode="auto">
            <a:xfrm>
              <a:off x="3024" y="345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33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</p:grpSp>
      <p:grpSp>
        <p:nvGrpSpPr>
          <p:cNvPr id="6" name="Group 106"/>
          <p:cNvGrpSpPr>
            <a:grpSpLocks/>
          </p:cNvGrpSpPr>
          <p:nvPr/>
        </p:nvGrpSpPr>
        <p:grpSpPr bwMode="auto">
          <a:xfrm>
            <a:off x="1447800" y="5486400"/>
            <a:ext cx="3886200" cy="533400"/>
            <a:chOff x="912" y="3456"/>
            <a:chExt cx="2448" cy="336"/>
          </a:xfrm>
        </p:grpSpPr>
        <p:sp>
          <p:nvSpPr>
            <p:cNvPr id="69686" name="AutoShape 96"/>
            <p:cNvSpPr>
              <a:spLocks noChangeArrowheads="1"/>
            </p:cNvSpPr>
            <p:nvPr/>
          </p:nvSpPr>
          <p:spPr bwMode="auto">
            <a:xfrm>
              <a:off x="912" y="345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33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87" name="AutoShape 97"/>
            <p:cNvSpPr>
              <a:spLocks noChangeArrowheads="1"/>
            </p:cNvSpPr>
            <p:nvPr/>
          </p:nvSpPr>
          <p:spPr bwMode="auto">
            <a:xfrm>
              <a:off x="1152" y="345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33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88" name="AutoShape 98"/>
            <p:cNvSpPr>
              <a:spLocks noChangeArrowheads="1"/>
            </p:cNvSpPr>
            <p:nvPr/>
          </p:nvSpPr>
          <p:spPr bwMode="auto">
            <a:xfrm>
              <a:off x="1392" y="345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33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89" name="AutoShape 99"/>
            <p:cNvSpPr>
              <a:spLocks noChangeArrowheads="1"/>
            </p:cNvSpPr>
            <p:nvPr/>
          </p:nvSpPr>
          <p:spPr bwMode="auto">
            <a:xfrm>
              <a:off x="1632" y="345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33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90" name="AutoShape 100"/>
            <p:cNvSpPr>
              <a:spLocks noChangeArrowheads="1"/>
            </p:cNvSpPr>
            <p:nvPr/>
          </p:nvSpPr>
          <p:spPr bwMode="auto">
            <a:xfrm>
              <a:off x="1872" y="345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33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91" name="AutoShape 101"/>
            <p:cNvSpPr>
              <a:spLocks noChangeArrowheads="1"/>
            </p:cNvSpPr>
            <p:nvPr/>
          </p:nvSpPr>
          <p:spPr bwMode="auto">
            <a:xfrm>
              <a:off x="2064" y="345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33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92" name="AutoShape 102"/>
            <p:cNvSpPr>
              <a:spLocks noChangeArrowheads="1"/>
            </p:cNvSpPr>
            <p:nvPr/>
          </p:nvSpPr>
          <p:spPr bwMode="auto">
            <a:xfrm>
              <a:off x="2304" y="345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33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93" name="AutoShape 103"/>
            <p:cNvSpPr>
              <a:spLocks noChangeArrowheads="1"/>
            </p:cNvSpPr>
            <p:nvPr/>
          </p:nvSpPr>
          <p:spPr bwMode="auto">
            <a:xfrm>
              <a:off x="2544" y="345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33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94" name="AutoShape 104"/>
            <p:cNvSpPr>
              <a:spLocks noChangeArrowheads="1"/>
            </p:cNvSpPr>
            <p:nvPr/>
          </p:nvSpPr>
          <p:spPr bwMode="auto">
            <a:xfrm>
              <a:off x="2784" y="345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33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95" name="AutoShape 105"/>
            <p:cNvSpPr>
              <a:spLocks noChangeArrowheads="1"/>
            </p:cNvSpPr>
            <p:nvPr/>
          </p:nvSpPr>
          <p:spPr bwMode="auto">
            <a:xfrm>
              <a:off x="3024" y="345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33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</p:grp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981200" y="152400"/>
            <a:ext cx="4495800" cy="1524000"/>
            <a:chOff x="1008" y="3264"/>
            <a:chExt cx="2832" cy="960"/>
          </a:xfrm>
        </p:grpSpPr>
        <p:sp>
          <p:nvSpPr>
            <p:cNvPr id="69683" name="Rectangle 3"/>
            <p:cNvSpPr>
              <a:spLocks noChangeArrowheads="1"/>
            </p:cNvSpPr>
            <p:nvPr/>
          </p:nvSpPr>
          <p:spPr bwMode="auto">
            <a:xfrm>
              <a:off x="1008" y="3504"/>
              <a:ext cx="2400" cy="72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84" name="Text Box 4"/>
            <p:cNvSpPr txBox="1">
              <a:spLocks noChangeArrowheads="1"/>
            </p:cNvSpPr>
            <p:nvPr/>
          </p:nvSpPr>
          <p:spPr bwMode="auto">
            <a:xfrm>
              <a:off x="3360" y="369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3cm</a:t>
              </a:r>
            </a:p>
          </p:txBody>
        </p:sp>
        <p:sp>
          <p:nvSpPr>
            <p:cNvPr id="69685" name="Text Box 5"/>
            <p:cNvSpPr txBox="1">
              <a:spLocks noChangeArrowheads="1"/>
            </p:cNvSpPr>
            <p:nvPr/>
          </p:nvSpPr>
          <p:spPr bwMode="auto">
            <a:xfrm>
              <a:off x="1920" y="3264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zh-CN">
                  <a:ea typeface="宋体" charset="0"/>
                  <a:cs typeface="宋体" charset="0"/>
                </a:rPr>
                <a:t>10cm</a:t>
              </a:r>
            </a:p>
          </p:txBody>
        </p:sp>
      </p:grp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457200" y="18288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Area of  a rectangle = length x breadth</a:t>
            </a:r>
          </a:p>
        </p:txBody>
      </p: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1981200" y="533400"/>
            <a:ext cx="3810000" cy="1143000"/>
            <a:chOff x="1248" y="432"/>
            <a:chExt cx="2400" cy="720"/>
          </a:xfrm>
        </p:grpSpPr>
        <p:sp>
          <p:nvSpPr>
            <p:cNvPr id="69653" name="Rectangle 22"/>
            <p:cNvSpPr>
              <a:spLocks noChangeArrowheads="1"/>
            </p:cNvSpPr>
            <p:nvPr/>
          </p:nvSpPr>
          <p:spPr bwMode="auto">
            <a:xfrm>
              <a:off x="1248" y="91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54" name="Rectangle 23"/>
            <p:cNvSpPr>
              <a:spLocks noChangeArrowheads="1"/>
            </p:cNvSpPr>
            <p:nvPr/>
          </p:nvSpPr>
          <p:spPr bwMode="auto">
            <a:xfrm>
              <a:off x="1488" y="91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55" name="Rectangle 24"/>
            <p:cNvSpPr>
              <a:spLocks noChangeArrowheads="1"/>
            </p:cNvSpPr>
            <p:nvPr/>
          </p:nvSpPr>
          <p:spPr bwMode="auto">
            <a:xfrm>
              <a:off x="1728" y="91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56" name="Rectangle 25"/>
            <p:cNvSpPr>
              <a:spLocks noChangeArrowheads="1"/>
            </p:cNvSpPr>
            <p:nvPr/>
          </p:nvSpPr>
          <p:spPr bwMode="auto">
            <a:xfrm>
              <a:off x="1968" y="91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57" name="Rectangle 26"/>
            <p:cNvSpPr>
              <a:spLocks noChangeArrowheads="1"/>
            </p:cNvSpPr>
            <p:nvPr/>
          </p:nvSpPr>
          <p:spPr bwMode="auto">
            <a:xfrm>
              <a:off x="2208" y="91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58" name="Rectangle 27"/>
            <p:cNvSpPr>
              <a:spLocks noChangeArrowheads="1"/>
            </p:cNvSpPr>
            <p:nvPr/>
          </p:nvSpPr>
          <p:spPr bwMode="auto">
            <a:xfrm>
              <a:off x="2448" y="91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59" name="Rectangle 28"/>
            <p:cNvSpPr>
              <a:spLocks noChangeArrowheads="1"/>
            </p:cNvSpPr>
            <p:nvPr/>
          </p:nvSpPr>
          <p:spPr bwMode="auto">
            <a:xfrm>
              <a:off x="2688" y="91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60" name="Rectangle 29"/>
            <p:cNvSpPr>
              <a:spLocks noChangeArrowheads="1"/>
            </p:cNvSpPr>
            <p:nvPr/>
          </p:nvSpPr>
          <p:spPr bwMode="auto">
            <a:xfrm>
              <a:off x="2928" y="91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61" name="Rectangle 30"/>
            <p:cNvSpPr>
              <a:spLocks noChangeArrowheads="1"/>
            </p:cNvSpPr>
            <p:nvPr/>
          </p:nvSpPr>
          <p:spPr bwMode="auto">
            <a:xfrm>
              <a:off x="3168" y="91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62" name="Rectangle 31"/>
            <p:cNvSpPr>
              <a:spLocks noChangeArrowheads="1"/>
            </p:cNvSpPr>
            <p:nvPr/>
          </p:nvSpPr>
          <p:spPr bwMode="auto">
            <a:xfrm>
              <a:off x="3408" y="91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63" name="Rectangle 36"/>
            <p:cNvSpPr>
              <a:spLocks noChangeArrowheads="1"/>
            </p:cNvSpPr>
            <p:nvPr/>
          </p:nvSpPr>
          <p:spPr bwMode="auto">
            <a:xfrm>
              <a:off x="1248" y="67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64" name="Rectangle 37"/>
            <p:cNvSpPr>
              <a:spLocks noChangeArrowheads="1"/>
            </p:cNvSpPr>
            <p:nvPr/>
          </p:nvSpPr>
          <p:spPr bwMode="auto">
            <a:xfrm>
              <a:off x="1488" y="67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65" name="Rectangle 38"/>
            <p:cNvSpPr>
              <a:spLocks noChangeArrowheads="1"/>
            </p:cNvSpPr>
            <p:nvPr/>
          </p:nvSpPr>
          <p:spPr bwMode="auto">
            <a:xfrm>
              <a:off x="1728" y="67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66" name="Rectangle 39"/>
            <p:cNvSpPr>
              <a:spLocks noChangeArrowheads="1"/>
            </p:cNvSpPr>
            <p:nvPr/>
          </p:nvSpPr>
          <p:spPr bwMode="auto">
            <a:xfrm>
              <a:off x="1968" y="67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67" name="Rectangle 40"/>
            <p:cNvSpPr>
              <a:spLocks noChangeArrowheads="1"/>
            </p:cNvSpPr>
            <p:nvPr/>
          </p:nvSpPr>
          <p:spPr bwMode="auto">
            <a:xfrm>
              <a:off x="2208" y="67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68" name="Rectangle 41"/>
            <p:cNvSpPr>
              <a:spLocks noChangeArrowheads="1"/>
            </p:cNvSpPr>
            <p:nvPr/>
          </p:nvSpPr>
          <p:spPr bwMode="auto">
            <a:xfrm>
              <a:off x="2448" y="67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69" name="Rectangle 42"/>
            <p:cNvSpPr>
              <a:spLocks noChangeArrowheads="1"/>
            </p:cNvSpPr>
            <p:nvPr/>
          </p:nvSpPr>
          <p:spPr bwMode="auto">
            <a:xfrm>
              <a:off x="2688" y="67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70" name="Rectangle 43"/>
            <p:cNvSpPr>
              <a:spLocks noChangeArrowheads="1"/>
            </p:cNvSpPr>
            <p:nvPr/>
          </p:nvSpPr>
          <p:spPr bwMode="auto">
            <a:xfrm>
              <a:off x="2928" y="67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71" name="Rectangle 44"/>
            <p:cNvSpPr>
              <a:spLocks noChangeArrowheads="1"/>
            </p:cNvSpPr>
            <p:nvPr/>
          </p:nvSpPr>
          <p:spPr bwMode="auto">
            <a:xfrm>
              <a:off x="3168" y="67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72" name="Rectangle 45"/>
            <p:cNvSpPr>
              <a:spLocks noChangeArrowheads="1"/>
            </p:cNvSpPr>
            <p:nvPr/>
          </p:nvSpPr>
          <p:spPr bwMode="auto">
            <a:xfrm>
              <a:off x="3408" y="67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73" name="Rectangle 46"/>
            <p:cNvSpPr>
              <a:spLocks noChangeArrowheads="1"/>
            </p:cNvSpPr>
            <p:nvPr/>
          </p:nvSpPr>
          <p:spPr bwMode="auto">
            <a:xfrm>
              <a:off x="1248" y="43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74" name="Rectangle 47"/>
            <p:cNvSpPr>
              <a:spLocks noChangeArrowheads="1"/>
            </p:cNvSpPr>
            <p:nvPr/>
          </p:nvSpPr>
          <p:spPr bwMode="auto">
            <a:xfrm>
              <a:off x="1488" y="43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75" name="Rectangle 48"/>
            <p:cNvSpPr>
              <a:spLocks noChangeArrowheads="1"/>
            </p:cNvSpPr>
            <p:nvPr/>
          </p:nvSpPr>
          <p:spPr bwMode="auto">
            <a:xfrm>
              <a:off x="1728" y="43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76" name="Rectangle 49"/>
            <p:cNvSpPr>
              <a:spLocks noChangeArrowheads="1"/>
            </p:cNvSpPr>
            <p:nvPr/>
          </p:nvSpPr>
          <p:spPr bwMode="auto">
            <a:xfrm>
              <a:off x="1968" y="43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77" name="Rectangle 50"/>
            <p:cNvSpPr>
              <a:spLocks noChangeArrowheads="1"/>
            </p:cNvSpPr>
            <p:nvPr/>
          </p:nvSpPr>
          <p:spPr bwMode="auto">
            <a:xfrm>
              <a:off x="2208" y="43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78" name="Rectangle 51"/>
            <p:cNvSpPr>
              <a:spLocks noChangeArrowheads="1"/>
            </p:cNvSpPr>
            <p:nvPr/>
          </p:nvSpPr>
          <p:spPr bwMode="auto">
            <a:xfrm>
              <a:off x="2448" y="43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79" name="Rectangle 52"/>
            <p:cNvSpPr>
              <a:spLocks noChangeArrowheads="1"/>
            </p:cNvSpPr>
            <p:nvPr/>
          </p:nvSpPr>
          <p:spPr bwMode="auto">
            <a:xfrm>
              <a:off x="2688" y="43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80" name="Rectangle 53"/>
            <p:cNvSpPr>
              <a:spLocks noChangeArrowheads="1"/>
            </p:cNvSpPr>
            <p:nvPr/>
          </p:nvSpPr>
          <p:spPr bwMode="auto">
            <a:xfrm>
              <a:off x="2928" y="43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81" name="Rectangle 54"/>
            <p:cNvSpPr>
              <a:spLocks noChangeArrowheads="1"/>
            </p:cNvSpPr>
            <p:nvPr/>
          </p:nvSpPr>
          <p:spPr bwMode="auto">
            <a:xfrm>
              <a:off x="3168" y="43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  <p:sp>
          <p:nvSpPr>
            <p:cNvPr id="69682" name="Rectangle 55"/>
            <p:cNvSpPr>
              <a:spLocks noChangeArrowheads="1"/>
            </p:cNvSpPr>
            <p:nvPr/>
          </p:nvSpPr>
          <p:spPr bwMode="auto">
            <a:xfrm>
              <a:off x="3408" y="432"/>
              <a:ext cx="240" cy="240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 altLang="zh-CN">
                <a:ea typeface="宋体" charset="0"/>
                <a:cs typeface="宋体" charset="0"/>
              </a:endParaRPr>
            </a:p>
          </p:txBody>
        </p:sp>
      </p:grpSp>
      <p:sp>
        <p:nvSpPr>
          <p:cNvPr id="13369" name="Text Box 57"/>
          <p:cNvSpPr txBox="1">
            <a:spLocks noChangeArrowheads="1"/>
          </p:cNvSpPr>
          <p:nvPr/>
        </p:nvSpPr>
        <p:spPr bwMode="auto">
          <a:xfrm>
            <a:off x="457200" y="22860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Area = 10 x 3 </a:t>
            </a:r>
          </a:p>
        </p:txBody>
      </p:sp>
      <p:sp>
        <p:nvSpPr>
          <p:cNvPr id="13370" name="Text Box 58"/>
          <p:cNvSpPr txBox="1">
            <a:spLocks noChangeArrowheads="1"/>
          </p:cNvSpPr>
          <p:nvPr/>
        </p:nvSpPr>
        <p:spPr bwMode="auto">
          <a:xfrm>
            <a:off x="457200" y="27432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Area = 30cm</a:t>
            </a:r>
            <a:r>
              <a:rPr lang="en-GB" altLang="zh-CN" baseline="30000">
                <a:solidFill>
                  <a:schemeClr val="tx2"/>
                </a:solidFill>
                <a:ea typeface="宋体" charset="0"/>
                <a:cs typeface="宋体" charset="0"/>
              </a:rPr>
              <a:t>2</a:t>
            </a:r>
          </a:p>
        </p:txBody>
      </p:sp>
      <p:sp>
        <p:nvSpPr>
          <p:cNvPr id="13371" name="Text Box 59"/>
          <p:cNvSpPr txBox="1">
            <a:spLocks noChangeArrowheads="1"/>
          </p:cNvSpPr>
          <p:nvPr/>
        </p:nvSpPr>
        <p:spPr bwMode="auto">
          <a:xfrm>
            <a:off x="381000" y="3352800"/>
            <a:ext cx="8458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We now know we can place 30 centimetre squares on the base of the cuboid. But we can also place 30 cubic centimetres on the base:</a:t>
            </a:r>
          </a:p>
        </p:txBody>
      </p:sp>
      <p:sp>
        <p:nvSpPr>
          <p:cNvPr id="13385" name="AutoShape 73"/>
          <p:cNvSpPr>
            <a:spLocks noChangeArrowheads="1"/>
          </p:cNvSpPr>
          <p:nvPr/>
        </p:nvSpPr>
        <p:spPr bwMode="auto">
          <a:xfrm>
            <a:off x="1295400" y="5638800"/>
            <a:ext cx="533400" cy="533400"/>
          </a:xfrm>
          <a:prstGeom prst="cube">
            <a:avLst>
              <a:gd name="adj" fmla="val 25000"/>
            </a:avLst>
          </a:prstGeom>
          <a:solidFill>
            <a:srgbClr val="3333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13399" name="AutoShape 87"/>
          <p:cNvSpPr>
            <a:spLocks noChangeArrowheads="1"/>
          </p:cNvSpPr>
          <p:nvPr/>
        </p:nvSpPr>
        <p:spPr bwMode="auto">
          <a:xfrm>
            <a:off x="1676400" y="5638800"/>
            <a:ext cx="533400" cy="533400"/>
          </a:xfrm>
          <a:prstGeom prst="cube">
            <a:avLst>
              <a:gd name="adj" fmla="val 25000"/>
            </a:avLst>
          </a:prstGeom>
          <a:solidFill>
            <a:srgbClr val="3333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13400" name="AutoShape 88"/>
          <p:cNvSpPr>
            <a:spLocks noChangeArrowheads="1"/>
          </p:cNvSpPr>
          <p:nvPr/>
        </p:nvSpPr>
        <p:spPr bwMode="auto">
          <a:xfrm>
            <a:off x="2057400" y="5638800"/>
            <a:ext cx="533400" cy="533400"/>
          </a:xfrm>
          <a:prstGeom prst="cube">
            <a:avLst>
              <a:gd name="adj" fmla="val 25000"/>
            </a:avLst>
          </a:prstGeom>
          <a:solidFill>
            <a:srgbClr val="3333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13401" name="AutoShape 89"/>
          <p:cNvSpPr>
            <a:spLocks noChangeArrowheads="1"/>
          </p:cNvSpPr>
          <p:nvPr/>
        </p:nvSpPr>
        <p:spPr bwMode="auto">
          <a:xfrm>
            <a:off x="2438400" y="5638800"/>
            <a:ext cx="533400" cy="533400"/>
          </a:xfrm>
          <a:prstGeom prst="cube">
            <a:avLst>
              <a:gd name="adj" fmla="val 25000"/>
            </a:avLst>
          </a:prstGeom>
          <a:solidFill>
            <a:srgbClr val="3333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13402" name="AutoShape 90"/>
          <p:cNvSpPr>
            <a:spLocks noChangeArrowheads="1"/>
          </p:cNvSpPr>
          <p:nvPr/>
        </p:nvSpPr>
        <p:spPr bwMode="auto">
          <a:xfrm>
            <a:off x="2819400" y="5638800"/>
            <a:ext cx="533400" cy="533400"/>
          </a:xfrm>
          <a:prstGeom prst="cube">
            <a:avLst>
              <a:gd name="adj" fmla="val 25000"/>
            </a:avLst>
          </a:prstGeom>
          <a:solidFill>
            <a:srgbClr val="3333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13403" name="AutoShape 91"/>
          <p:cNvSpPr>
            <a:spLocks noChangeArrowheads="1"/>
          </p:cNvSpPr>
          <p:nvPr/>
        </p:nvSpPr>
        <p:spPr bwMode="auto">
          <a:xfrm>
            <a:off x="3124200" y="5638800"/>
            <a:ext cx="533400" cy="533400"/>
          </a:xfrm>
          <a:prstGeom prst="cube">
            <a:avLst>
              <a:gd name="adj" fmla="val 25000"/>
            </a:avLst>
          </a:prstGeom>
          <a:solidFill>
            <a:srgbClr val="3333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13404" name="AutoShape 92"/>
          <p:cNvSpPr>
            <a:spLocks noChangeArrowheads="1"/>
          </p:cNvSpPr>
          <p:nvPr/>
        </p:nvSpPr>
        <p:spPr bwMode="auto">
          <a:xfrm>
            <a:off x="3505200" y="5638800"/>
            <a:ext cx="533400" cy="533400"/>
          </a:xfrm>
          <a:prstGeom prst="cube">
            <a:avLst>
              <a:gd name="adj" fmla="val 25000"/>
            </a:avLst>
          </a:prstGeom>
          <a:solidFill>
            <a:srgbClr val="3333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13405" name="AutoShape 93"/>
          <p:cNvSpPr>
            <a:spLocks noChangeArrowheads="1"/>
          </p:cNvSpPr>
          <p:nvPr/>
        </p:nvSpPr>
        <p:spPr bwMode="auto">
          <a:xfrm>
            <a:off x="3886200" y="5638800"/>
            <a:ext cx="533400" cy="533400"/>
          </a:xfrm>
          <a:prstGeom prst="cube">
            <a:avLst>
              <a:gd name="adj" fmla="val 25000"/>
            </a:avLst>
          </a:prstGeom>
          <a:solidFill>
            <a:srgbClr val="3333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13406" name="AutoShape 94"/>
          <p:cNvSpPr>
            <a:spLocks noChangeArrowheads="1"/>
          </p:cNvSpPr>
          <p:nvPr/>
        </p:nvSpPr>
        <p:spPr bwMode="auto">
          <a:xfrm>
            <a:off x="4267200" y="5638800"/>
            <a:ext cx="533400" cy="533400"/>
          </a:xfrm>
          <a:prstGeom prst="cube">
            <a:avLst>
              <a:gd name="adj" fmla="val 25000"/>
            </a:avLst>
          </a:prstGeom>
          <a:solidFill>
            <a:srgbClr val="3333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13407" name="AutoShape 95"/>
          <p:cNvSpPr>
            <a:spLocks noChangeArrowheads="1"/>
          </p:cNvSpPr>
          <p:nvPr/>
        </p:nvSpPr>
        <p:spPr bwMode="auto">
          <a:xfrm>
            <a:off x="4648200" y="5638800"/>
            <a:ext cx="533400" cy="533400"/>
          </a:xfrm>
          <a:prstGeom prst="cube">
            <a:avLst>
              <a:gd name="adj" fmla="val 25000"/>
            </a:avLst>
          </a:prstGeom>
          <a:solidFill>
            <a:srgbClr val="3333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altLang="zh-CN">
              <a:ea typeface="宋体" charset="0"/>
              <a:cs typeface="宋体" charset="0"/>
            </a:endParaRPr>
          </a:p>
        </p:txBody>
      </p:sp>
      <p:sp>
        <p:nvSpPr>
          <p:cNvPr id="13430" name="Line 118"/>
          <p:cNvSpPr>
            <a:spLocks noChangeShapeType="1"/>
          </p:cNvSpPr>
          <p:nvPr/>
        </p:nvSpPr>
        <p:spPr bwMode="auto">
          <a:xfrm>
            <a:off x="5029200" y="4724400"/>
            <a:ext cx="0" cy="1447800"/>
          </a:xfrm>
          <a:prstGeom prst="line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952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2" grpId="0" autoUpdateAnimBg="0"/>
      <p:bldP spid="13369" grpId="0" autoUpdateAnimBg="0"/>
      <p:bldP spid="13370" grpId="0" autoUpdateAnimBg="0"/>
      <p:bldP spid="13371" grpId="0" autoUpdateAnimBg="0"/>
      <p:bldP spid="13385" grpId="0" animBg="1"/>
      <p:bldP spid="13399" grpId="0" animBg="1"/>
      <p:bldP spid="13400" grpId="0" animBg="1"/>
      <p:bldP spid="13401" grpId="0" animBg="1"/>
      <p:bldP spid="13402" grpId="0" animBg="1"/>
      <p:bldP spid="13403" grpId="0" animBg="1"/>
      <p:bldP spid="13404" grpId="0" animBg="1"/>
      <p:bldP spid="13405" grpId="0" animBg="1"/>
      <p:bldP spid="13406" grpId="0" animBg="1"/>
      <p:bldP spid="13407" grpId="0" animBg="1"/>
      <p:bldP spid="134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447800" y="228600"/>
            <a:ext cx="5334000" cy="2601913"/>
            <a:chOff x="1296" y="1056"/>
            <a:chExt cx="3408" cy="1688"/>
          </a:xfrm>
        </p:grpSpPr>
        <p:grpSp>
          <p:nvGrpSpPr>
            <p:cNvPr id="70800" name="Group 15"/>
            <p:cNvGrpSpPr>
              <a:grpSpLocks/>
            </p:cNvGrpSpPr>
            <p:nvPr/>
          </p:nvGrpSpPr>
          <p:grpSpPr bwMode="auto">
            <a:xfrm>
              <a:off x="1296" y="1056"/>
              <a:ext cx="3408" cy="1688"/>
              <a:chOff x="1296" y="1056"/>
              <a:chExt cx="3408" cy="1688"/>
            </a:xfrm>
          </p:grpSpPr>
          <p:sp>
            <p:nvSpPr>
              <p:cNvPr id="70804" name="Text Box 16"/>
              <p:cNvSpPr txBox="1">
                <a:spLocks noChangeArrowheads="1"/>
              </p:cNvSpPr>
              <p:nvPr/>
            </p:nvSpPr>
            <p:spPr bwMode="auto">
              <a:xfrm>
                <a:off x="2016" y="2448"/>
                <a:ext cx="576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10cm</a:t>
                </a:r>
              </a:p>
            </p:txBody>
          </p:sp>
          <p:sp>
            <p:nvSpPr>
              <p:cNvPr id="70805" name="Text Box 17"/>
              <p:cNvSpPr txBox="1">
                <a:spLocks noChangeArrowheads="1"/>
              </p:cNvSpPr>
              <p:nvPr/>
            </p:nvSpPr>
            <p:spPr bwMode="auto">
              <a:xfrm>
                <a:off x="4032" y="2112"/>
                <a:ext cx="480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3cm</a:t>
                </a:r>
              </a:p>
            </p:txBody>
          </p:sp>
          <p:sp>
            <p:nvSpPr>
              <p:cNvPr id="70806" name="Text Box 18"/>
              <p:cNvSpPr txBox="1">
                <a:spLocks noChangeArrowheads="1"/>
              </p:cNvSpPr>
              <p:nvPr/>
            </p:nvSpPr>
            <p:spPr bwMode="auto">
              <a:xfrm>
                <a:off x="4176" y="1392"/>
                <a:ext cx="528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altLang="zh-CN">
                    <a:ea typeface="宋体" charset="0"/>
                    <a:cs typeface="宋体" charset="0"/>
                  </a:rPr>
                  <a:t>4cm</a:t>
                </a:r>
              </a:p>
            </p:txBody>
          </p:sp>
          <p:grpSp>
            <p:nvGrpSpPr>
              <p:cNvPr id="70807" name="Group 19"/>
              <p:cNvGrpSpPr>
                <a:grpSpLocks/>
              </p:cNvGrpSpPr>
              <p:nvPr/>
            </p:nvGrpSpPr>
            <p:grpSpPr bwMode="auto">
              <a:xfrm>
                <a:off x="1296" y="1056"/>
                <a:ext cx="2688" cy="1248"/>
                <a:chOff x="1296" y="1056"/>
                <a:chExt cx="2688" cy="1248"/>
              </a:xfrm>
            </p:grpSpPr>
            <p:sp>
              <p:nvSpPr>
                <p:cNvPr id="70808" name="AutoShape 20"/>
                <p:cNvSpPr>
                  <a:spLocks noChangeArrowheads="1"/>
                </p:cNvSpPr>
                <p:nvPr/>
              </p:nvSpPr>
              <p:spPr bwMode="auto">
                <a:xfrm>
                  <a:off x="1296" y="1056"/>
                  <a:ext cx="2688" cy="1248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tx1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 altLang="zh-CN">
                    <a:ea typeface="宋体" charset="0"/>
                    <a:cs typeface="宋体" charset="0"/>
                  </a:endParaRPr>
                </a:p>
              </p:txBody>
            </p:sp>
            <p:sp>
              <p:nvSpPr>
                <p:cNvPr id="70809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1296" y="1968"/>
                  <a:ext cx="336" cy="336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0810" name="Line 22"/>
                <p:cNvSpPr>
                  <a:spLocks noChangeShapeType="1"/>
                </p:cNvSpPr>
                <p:nvPr/>
              </p:nvSpPr>
              <p:spPr bwMode="auto">
                <a:xfrm>
                  <a:off x="1632" y="1056"/>
                  <a:ext cx="0" cy="912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0811" name="Line 23"/>
                <p:cNvSpPr>
                  <a:spLocks noChangeShapeType="1"/>
                </p:cNvSpPr>
                <p:nvPr/>
              </p:nvSpPr>
              <p:spPr bwMode="auto">
                <a:xfrm>
                  <a:off x="1632" y="1968"/>
                  <a:ext cx="2352" cy="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70801" name="Line 24"/>
            <p:cNvSpPr>
              <a:spLocks noChangeShapeType="1"/>
            </p:cNvSpPr>
            <p:nvPr/>
          </p:nvSpPr>
          <p:spPr bwMode="auto">
            <a:xfrm>
              <a:off x="1296" y="2448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802" name="Line 25"/>
            <p:cNvSpPr>
              <a:spLocks noChangeShapeType="1"/>
            </p:cNvSpPr>
            <p:nvPr/>
          </p:nvSpPr>
          <p:spPr bwMode="auto">
            <a:xfrm flipV="1">
              <a:off x="3792" y="2064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803" name="Line 26"/>
            <p:cNvSpPr>
              <a:spLocks noChangeShapeType="1"/>
            </p:cNvSpPr>
            <p:nvPr/>
          </p:nvSpPr>
          <p:spPr bwMode="auto">
            <a:xfrm>
              <a:off x="4080" y="105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1447800" y="1371600"/>
            <a:ext cx="4191000" cy="838200"/>
            <a:chOff x="912" y="864"/>
            <a:chExt cx="2640" cy="528"/>
          </a:xfrm>
        </p:grpSpPr>
        <p:grpSp>
          <p:nvGrpSpPr>
            <p:cNvPr id="70767" name="Group 40"/>
            <p:cNvGrpSpPr>
              <a:grpSpLocks/>
            </p:cNvGrpSpPr>
            <p:nvPr/>
          </p:nvGrpSpPr>
          <p:grpSpPr bwMode="auto">
            <a:xfrm>
              <a:off x="1104" y="864"/>
              <a:ext cx="2448" cy="336"/>
              <a:chOff x="816" y="3552"/>
              <a:chExt cx="2448" cy="336"/>
            </a:xfrm>
          </p:grpSpPr>
          <p:sp>
            <p:nvSpPr>
              <p:cNvPr id="70790" name="AutoShape 41"/>
              <p:cNvSpPr>
                <a:spLocks noChangeArrowheads="1"/>
              </p:cNvSpPr>
              <p:nvPr/>
            </p:nvSpPr>
            <p:spPr bwMode="auto">
              <a:xfrm>
                <a:off x="81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91" name="AutoShape 42"/>
              <p:cNvSpPr>
                <a:spLocks noChangeArrowheads="1"/>
              </p:cNvSpPr>
              <p:nvPr/>
            </p:nvSpPr>
            <p:spPr bwMode="auto">
              <a:xfrm>
                <a:off x="105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92" name="AutoShape 43"/>
              <p:cNvSpPr>
                <a:spLocks noChangeArrowheads="1"/>
              </p:cNvSpPr>
              <p:nvPr/>
            </p:nvSpPr>
            <p:spPr bwMode="auto">
              <a:xfrm>
                <a:off x="129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93" name="AutoShape 44"/>
              <p:cNvSpPr>
                <a:spLocks noChangeArrowheads="1"/>
              </p:cNvSpPr>
              <p:nvPr/>
            </p:nvSpPr>
            <p:spPr bwMode="auto">
              <a:xfrm>
                <a:off x="153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94" name="AutoShape 45"/>
              <p:cNvSpPr>
                <a:spLocks noChangeArrowheads="1"/>
              </p:cNvSpPr>
              <p:nvPr/>
            </p:nvSpPr>
            <p:spPr bwMode="auto">
              <a:xfrm>
                <a:off x="177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95" name="AutoShape 46"/>
              <p:cNvSpPr>
                <a:spLocks noChangeArrowheads="1"/>
              </p:cNvSpPr>
              <p:nvPr/>
            </p:nvSpPr>
            <p:spPr bwMode="auto">
              <a:xfrm>
                <a:off x="196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96" name="AutoShape 47"/>
              <p:cNvSpPr>
                <a:spLocks noChangeArrowheads="1"/>
              </p:cNvSpPr>
              <p:nvPr/>
            </p:nvSpPr>
            <p:spPr bwMode="auto">
              <a:xfrm>
                <a:off x="220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97" name="AutoShape 48"/>
              <p:cNvSpPr>
                <a:spLocks noChangeArrowheads="1"/>
              </p:cNvSpPr>
              <p:nvPr/>
            </p:nvSpPr>
            <p:spPr bwMode="auto">
              <a:xfrm>
                <a:off x="244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98" name="AutoShape 49"/>
              <p:cNvSpPr>
                <a:spLocks noChangeArrowheads="1"/>
              </p:cNvSpPr>
              <p:nvPr/>
            </p:nvSpPr>
            <p:spPr bwMode="auto">
              <a:xfrm>
                <a:off x="268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99" name="AutoShape 50"/>
              <p:cNvSpPr>
                <a:spLocks noChangeArrowheads="1"/>
              </p:cNvSpPr>
              <p:nvPr/>
            </p:nvSpPr>
            <p:spPr bwMode="auto">
              <a:xfrm>
                <a:off x="292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</p:grpSp>
        <p:grpSp>
          <p:nvGrpSpPr>
            <p:cNvPr id="70768" name="Group 29"/>
            <p:cNvGrpSpPr>
              <a:grpSpLocks/>
            </p:cNvGrpSpPr>
            <p:nvPr/>
          </p:nvGrpSpPr>
          <p:grpSpPr bwMode="auto">
            <a:xfrm>
              <a:off x="1008" y="960"/>
              <a:ext cx="2448" cy="336"/>
              <a:chOff x="816" y="3552"/>
              <a:chExt cx="2448" cy="336"/>
            </a:xfrm>
          </p:grpSpPr>
          <p:sp>
            <p:nvSpPr>
              <p:cNvPr id="70780" name="AutoShape 30"/>
              <p:cNvSpPr>
                <a:spLocks noChangeArrowheads="1"/>
              </p:cNvSpPr>
              <p:nvPr/>
            </p:nvSpPr>
            <p:spPr bwMode="auto">
              <a:xfrm>
                <a:off x="81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81" name="AutoShape 31"/>
              <p:cNvSpPr>
                <a:spLocks noChangeArrowheads="1"/>
              </p:cNvSpPr>
              <p:nvPr/>
            </p:nvSpPr>
            <p:spPr bwMode="auto">
              <a:xfrm>
                <a:off x="105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82" name="AutoShape 32"/>
              <p:cNvSpPr>
                <a:spLocks noChangeArrowheads="1"/>
              </p:cNvSpPr>
              <p:nvPr/>
            </p:nvSpPr>
            <p:spPr bwMode="auto">
              <a:xfrm>
                <a:off x="129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83" name="AutoShape 33"/>
              <p:cNvSpPr>
                <a:spLocks noChangeArrowheads="1"/>
              </p:cNvSpPr>
              <p:nvPr/>
            </p:nvSpPr>
            <p:spPr bwMode="auto">
              <a:xfrm>
                <a:off x="153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84" name="AutoShape 34"/>
              <p:cNvSpPr>
                <a:spLocks noChangeArrowheads="1"/>
              </p:cNvSpPr>
              <p:nvPr/>
            </p:nvSpPr>
            <p:spPr bwMode="auto">
              <a:xfrm>
                <a:off x="177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85" name="AutoShape 35"/>
              <p:cNvSpPr>
                <a:spLocks noChangeArrowheads="1"/>
              </p:cNvSpPr>
              <p:nvPr/>
            </p:nvSpPr>
            <p:spPr bwMode="auto">
              <a:xfrm>
                <a:off x="196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86" name="AutoShape 36"/>
              <p:cNvSpPr>
                <a:spLocks noChangeArrowheads="1"/>
              </p:cNvSpPr>
              <p:nvPr/>
            </p:nvSpPr>
            <p:spPr bwMode="auto">
              <a:xfrm>
                <a:off x="220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87" name="AutoShape 37"/>
              <p:cNvSpPr>
                <a:spLocks noChangeArrowheads="1"/>
              </p:cNvSpPr>
              <p:nvPr/>
            </p:nvSpPr>
            <p:spPr bwMode="auto">
              <a:xfrm>
                <a:off x="244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88" name="AutoShape 38"/>
              <p:cNvSpPr>
                <a:spLocks noChangeArrowheads="1"/>
              </p:cNvSpPr>
              <p:nvPr/>
            </p:nvSpPr>
            <p:spPr bwMode="auto">
              <a:xfrm>
                <a:off x="268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89" name="AutoShape 39"/>
              <p:cNvSpPr>
                <a:spLocks noChangeArrowheads="1"/>
              </p:cNvSpPr>
              <p:nvPr/>
            </p:nvSpPr>
            <p:spPr bwMode="auto">
              <a:xfrm>
                <a:off x="292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</p:grpSp>
        <p:grpSp>
          <p:nvGrpSpPr>
            <p:cNvPr id="70769" name="Group 13"/>
            <p:cNvGrpSpPr>
              <a:grpSpLocks/>
            </p:cNvGrpSpPr>
            <p:nvPr/>
          </p:nvGrpSpPr>
          <p:grpSpPr bwMode="auto">
            <a:xfrm>
              <a:off x="912" y="1056"/>
              <a:ext cx="2448" cy="336"/>
              <a:chOff x="816" y="3552"/>
              <a:chExt cx="2448" cy="336"/>
            </a:xfrm>
          </p:grpSpPr>
          <p:sp>
            <p:nvSpPr>
              <p:cNvPr id="70770" name="AutoShape 2"/>
              <p:cNvSpPr>
                <a:spLocks noChangeArrowheads="1"/>
              </p:cNvSpPr>
              <p:nvPr/>
            </p:nvSpPr>
            <p:spPr bwMode="auto">
              <a:xfrm>
                <a:off x="81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71" name="AutoShape 3"/>
              <p:cNvSpPr>
                <a:spLocks noChangeArrowheads="1"/>
              </p:cNvSpPr>
              <p:nvPr/>
            </p:nvSpPr>
            <p:spPr bwMode="auto">
              <a:xfrm>
                <a:off x="105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72" name="AutoShape 4"/>
              <p:cNvSpPr>
                <a:spLocks noChangeArrowheads="1"/>
              </p:cNvSpPr>
              <p:nvPr/>
            </p:nvSpPr>
            <p:spPr bwMode="auto">
              <a:xfrm>
                <a:off x="129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73" name="AutoShape 5"/>
              <p:cNvSpPr>
                <a:spLocks noChangeArrowheads="1"/>
              </p:cNvSpPr>
              <p:nvPr/>
            </p:nvSpPr>
            <p:spPr bwMode="auto">
              <a:xfrm>
                <a:off x="153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74" name="AutoShape 6"/>
              <p:cNvSpPr>
                <a:spLocks noChangeArrowheads="1"/>
              </p:cNvSpPr>
              <p:nvPr/>
            </p:nvSpPr>
            <p:spPr bwMode="auto">
              <a:xfrm>
                <a:off x="177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75" name="AutoShape 7"/>
              <p:cNvSpPr>
                <a:spLocks noChangeArrowheads="1"/>
              </p:cNvSpPr>
              <p:nvPr/>
            </p:nvSpPr>
            <p:spPr bwMode="auto">
              <a:xfrm>
                <a:off x="196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76" name="AutoShape 8"/>
              <p:cNvSpPr>
                <a:spLocks noChangeArrowheads="1"/>
              </p:cNvSpPr>
              <p:nvPr/>
            </p:nvSpPr>
            <p:spPr bwMode="auto">
              <a:xfrm>
                <a:off x="220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77" name="AutoShape 9"/>
              <p:cNvSpPr>
                <a:spLocks noChangeArrowheads="1"/>
              </p:cNvSpPr>
              <p:nvPr/>
            </p:nvSpPr>
            <p:spPr bwMode="auto">
              <a:xfrm>
                <a:off x="244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78" name="AutoShape 10"/>
              <p:cNvSpPr>
                <a:spLocks noChangeArrowheads="1"/>
              </p:cNvSpPr>
              <p:nvPr/>
            </p:nvSpPr>
            <p:spPr bwMode="auto">
              <a:xfrm>
                <a:off x="268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79" name="AutoShape 11"/>
              <p:cNvSpPr>
                <a:spLocks noChangeArrowheads="1"/>
              </p:cNvSpPr>
              <p:nvPr/>
            </p:nvSpPr>
            <p:spPr bwMode="auto">
              <a:xfrm>
                <a:off x="292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</p:grpSp>
      </p:grp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5181600" y="685800"/>
            <a:ext cx="0" cy="1447800"/>
          </a:xfrm>
          <a:prstGeom prst="line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88" name="Text Box 52"/>
          <p:cNvSpPr txBox="1">
            <a:spLocks noChangeArrowheads="1"/>
          </p:cNvSpPr>
          <p:nvPr/>
        </p:nvSpPr>
        <p:spPr bwMode="auto">
          <a:xfrm>
            <a:off x="381000" y="28956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We have now got to find how many layers of 1cm cubes we can place in the cuboid:</a:t>
            </a:r>
          </a:p>
        </p:txBody>
      </p:sp>
      <p:grpSp>
        <p:nvGrpSpPr>
          <p:cNvPr id="9" name="Group 155"/>
          <p:cNvGrpSpPr>
            <a:grpSpLocks/>
          </p:cNvGrpSpPr>
          <p:nvPr/>
        </p:nvGrpSpPr>
        <p:grpSpPr bwMode="auto">
          <a:xfrm>
            <a:off x="1447800" y="990600"/>
            <a:ext cx="4191000" cy="838200"/>
            <a:chOff x="912" y="864"/>
            <a:chExt cx="2640" cy="528"/>
          </a:xfrm>
        </p:grpSpPr>
        <p:grpSp>
          <p:nvGrpSpPr>
            <p:cNvPr id="70734" name="Group 156"/>
            <p:cNvGrpSpPr>
              <a:grpSpLocks/>
            </p:cNvGrpSpPr>
            <p:nvPr/>
          </p:nvGrpSpPr>
          <p:grpSpPr bwMode="auto">
            <a:xfrm>
              <a:off x="1104" y="864"/>
              <a:ext cx="2448" cy="336"/>
              <a:chOff x="816" y="3552"/>
              <a:chExt cx="2448" cy="336"/>
            </a:xfrm>
          </p:grpSpPr>
          <p:sp>
            <p:nvSpPr>
              <p:cNvPr id="70757" name="AutoShape 157"/>
              <p:cNvSpPr>
                <a:spLocks noChangeArrowheads="1"/>
              </p:cNvSpPr>
              <p:nvPr/>
            </p:nvSpPr>
            <p:spPr bwMode="auto">
              <a:xfrm>
                <a:off x="81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58" name="AutoShape 158"/>
              <p:cNvSpPr>
                <a:spLocks noChangeArrowheads="1"/>
              </p:cNvSpPr>
              <p:nvPr/>
            </p:nvSpPr>
            <p:spPr bwMode="auto">
              <a:xfrm>
                <a:off x="105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59" name="AutoShape 159"/>
              <p:cNvSpPr>
                <a:spLocks noChangeArrowheads="1"/>
              </p:cNvSpPr>
              <p:nvPr/>
            </p:nvSpPr>
            <p:spPr bwMode="auto">
              <a:xfrm>
                <a:off x="129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60" name="AutoShape 160"/>
              <p:cNvSpPr>
                <a:spLocks noChangeArrowheads="1"/>
              </p:cNvSpPr>
              <p:nvPr/>
            </p:nvSpPr>
            <p:spPr bwMode="auto">
              <a:xfrm>
                <a:off x="153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61" name="AutoShape 161"/>
              <p:cNvSpPr>
                <a:spLocks noChangeArrowheads="1"/>
              </p:cNvSpPr>
              <p:nvPr/>
            </p:nvSpPr>
            <p:spPr bwMode="auto">
              <a:xfrm>
                <a:off x="177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62" name="AutoShape 162"/>
              <p:cNvSpPr>
                <a:spLocks noChangeArrowheads="1"/>
              </p:cNvSpPr>
              <p:nvPr/>
            </p:nvSpPr>
            <p:spPr bwMode="auto">
              <a:xfrm>
                <a:off x="196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63" name="AutoShape 163"/>
              <p:cNvSpPr>
                <a:spLocks noChangeArrowheads="1"/>
              </p:cNvSpPr>
              <p:nvPr/>
            </p:nvSpPr>
            <p:spPr bwMode="auto">
              <a:xfrm>
                <a:off x="220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64" name="AutoShape 164"/>
              <p:cNvSpPr>
                <a:spLocks noChangeArrowheads="1"/>
              </p:cNvSpPr>
              <p:nvPr/>
            </p:nvSpPr>
            <p:spPr bwMode="auto">
              <a:xfrm>
                <a:off x="244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65" name="AutoShape 165"/>
              <p:cNvSpPr>
                <a:spLocks noChangeArrowheads="1"/>
              </p:cNvSpPr>
              <p:nvPr/>
            </p:nvSpPr>
            <p:spPr bwMode="auto">
              <a:xfrm>
                <a:off x="268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66" name="AutoShape 166"/>
              <p:cNvSpPr>
                <a:spLocks noChangeArrowheads="1"/>
              </p:cNvSpPr>
              <p:nvPr/>
            </p:nvSpPr>
            <p:spPr bwMode="auto">
              <a:xfrm>
                <a:off x="292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</p:grpSp>
        <p:grpSp>
          <p:nvGrpSpPr>
            <p:cNvPr id="70735" name="Group 167"/>
            <p:cNvGrpSpPr>
              <a:grpSpLocks/>
            </p:cNvGrpSpPr>
            <p:nvPr/>
          </p:nvGrpSpPr>
          <p:grpSpPr bwMode="auto">
            <a:xfrm>
              <a:off x="1008" y="960"/>
              <a:ext cx="2448" cy="336"/>
              <a:chOff x="816" y="3552"/>
              <a:chExt cx="2448" cy="336"/>
            </a:xfrm>
          </p:grpSpPr>
          <p:sp>
            <p:nvSpPr>
              <p:cNvPr id="70747" name="AutoShape 168"/>
              <p:cNvSpPr>
                <a:spLocks noChangeArrowheads="1"/>
              </p:cNvSpPr>
              <p:nvPr/>
            </p:nvSpPr>
            <p:spPr bwMode="auto">
              <a:xfrm>
                <a:off x="81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48" name="AutoShape 169"/>
              <p:cNvSpPr>
                <a:spLocks noChangeArrowheads="1"/>
              </p:cNvSpPr>
              <p:nvPr/>
            </p:nvSpPr>
            <p:spPr bwMode="auto">
              <a:xfrm>
                <a:off x="105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49" name="AutoShape 170"/>
              <p:cNvSpPr>
                <a:spLocks noChangeArrowheads="1"/>
              </p:cNvSpPr>
              <p:nvPr/>
            </p:nvSpPr>
            <p:spPr bwMode="auto">
              <a:xfrm>
                <a:off x="129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50" name="AutoShape 171"/>
              <p:cNvSpPr>
                <a:spLocks noChangeArrowheads="1"/>
              </p:cNvSpPr>
              <p:nvPr/>
            </p:nvSpPr>
            <p:spPr bwMode="auto">
              <a:xfrm>
                <a:off x="153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51" name="AutoShape 172"/>
              <p:cNvSpPr>
                <a:spLocks noChangeArrowheads="1"/>
              </p:cNvSpPr>
              <p:nvPr/>
            </p:nvSpPr>
            <p:spPr bwMode="auto">
              <a:xfrm>
                <a:off x="177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52" name="AutoShape 173"/>
              <p:cNvSpPr>
                <a:spLocks noChangeArrowheads="1"/>
              </p:cNvSpPr>
              <p:nvPr/>
            </p:nvSpPr>
            <p:spPr bwMode="auto">
              <a:xfrm>
                <a:off x="196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53" name="AutoShape 174"/>
              <p:cNvSpPr>
                <a:spLocks noChangeArrowheads="1"/>
              </p:cNvSpPr>
              <p:nvPr/>
            </p:nvSpPr>
            <p:spPr bwMode="auto">
              <a:xfrm>
                <a:off x="220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54" name="AutoShape 175"/>
              <p:cNvSpPr>
                <a:spLocks noChangeArrowheads="1"/>
              </p:cNvSpPr>
              <p:nvPr/>
            </p:nvSpPr>
            <p:spPr bwMode="auto">
              <a:xfrm>
                <a:off x="244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55" name="AutoShape 176"/>
              <p:cNvSpPr>
                <a:spLocks noChangeArrowheads="1"/>
              </p:cNvSpPr>
              <p:nvPr/>
            </p:nvSpPr>
            <p:spPr bwMode="auto">
              <a:xfrm>
                <a:off x="268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56" name="AutoShape 177"/>
              <p:cNvSpPr>
                <a:spLocks noChangeArrowheads="1"/>
              </p:cNvSpPr>
              <p:nvPr/>
            </p:nvSpPr>
            <p:spPr bwMode="auto">
              <a:xfrm>
                <a:off x="292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</p:grpSp>
        <p:grpSp>
          <p:nvGrpSpPr>
            <p:cNvPr id="70736" name="Group 178"/>
            <p:cNvGrpSpPr>
              <a:grpSpLocks/>
            </p:cNvGrpSpPr>
            <p:nvPr/>
          </p:nvGrpSpPr>
          <p:grpSpPr bwMode="auto">
            <a:xfrm>
              <a:off x="912" y="1056"/>
              <a:ext cx="2448" cy="336"/>
              <a:chOff x="816" y="3552"/>
              <a:chExt cx="2448" cy="336"/>
            </a:xfrm>
          </p:grpSpPr>
          <p:sp>
            <p:nvSpPr>
              <p:cNvPr id="70737" name="AutoShape 179"/>
              <p:cNvSpPr>
                <a:spLocks noChangeArrowheads="1"/>
              </p:cNvSpPr>
              <p:nvPr/>
            </p:nvSpPr>
            <p:spPr bwMode="auto">
              <a:xfrm>
                <a:off x="81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38" name="AutoShape 180"/>
              <p:cNvSpPr>
                <a:spLocks noChangeArrowheads="1"/>
              </p:cNvSpPr>
              <p:nvPr/>
            </p:nvSpPr>
            <p:spPr bwMode="auto">
              <a:xfrm>
                <a:off x="105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39" name="AutoShape 181"/>
              <p:cNvSpPr>
                <a:spLocks noChangeArrowheads="1"/>
              </p:cNvSpPr>
              <p:nvPr/>
            </p:nvSpPr>
            <p:spPr bwMode="auto">
              <a:xfrm>
                <a:off x="129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40" name="AutoShape 182"/>
              <p:cNvSpPr>
                <a:spLocks noChangeArrowheads="1"/>
              </p:cNvSpPr>
              <p:nvPr/>
            </p:nvSpPr>
            <p:spPr bwMode="auto">
              <a:xfrm>
                <a:off x="153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41" name="AutoShape 183"/>
              <p:cNvSpPr>
                <a:spLocks noChangeArrowheads="1"/>
              </p:cNvSpPr>
              <p:nvPr/>
            </p:nvSpPr>
            <p:spPr bwMode="auto">
              <a:xfrm>
                <a:off x="177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42" name="AutoShape 184"/>
              <p:cNvSpPr>
                <a:spLocks noChangeArrowheads="1"/>
              </p:cNvSpPr>
              <p:nvPr/>
            </p:nvSpPr>
            <p:spPr bwMode="auto">
              <a:xfrm>
                <a:off x="196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43" name="AutoShape 185"/>
              <p:cNvSpPr>
                <a:spLocks noChangeArrowheads="1"/>
              </p:cNvSpPr>
              <p:nvPr/>
            </p:nvSpPr>
            <p:spPr bwMode="auto">
              <a:xfrm>
                <a:off x="220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44" name="AutoShape 186"/>
              <p:cNvSpPr>
                <a:spLocks noChangeArrowheads="1"/>
              </p:cNvSpPr>
              <p:nvPr/>
            </p:nvSpPr>
            <p:spPr bwMode="auto">
              <a:xfrm>
                <a:off x="244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45" name="AutoShape 187"/>
              <p:cNvSpPr>
                <a:spLocks noChangeArrowheads="1"/>
              </p:cNvSpPr>
              <p:nvPr/>
            </p:nvSpPr>
            <p:spPr bwMode="auto">
              <a:xfrm>
                <a:off x="268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46" name="AutoShape 188"/>
              <p:cNvSpPr>
                <a:spLocks noChangeArrowheads="1"/>
              </p:cNvSpPr>
              <p:nvPr/>
            </p:nvSpPr>
            <p:spPr bwMode="auto">
              <a:xfrm>
                <a:off x="292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</p:grpSp>
      </p:grpSp>
      <p:grpSp>
        <p:nvGrpSpPr>
          <p:cNvPr id="13" name="Group 189"/>
          <p:cNvGrpSpPr>
            <a:grpSpLocks/>
          </p:cNvGrpSpPr>
          <p:nvPr/>
        </p:nvGrpSpPr>
        <p:grpSpPr bwMode="auto">
          <a:xfrm>
            <a:off x="1447800" y="609600"/>
            <a:ext cx="4191000" cy="838200"/>
            <a:chOff x="912" y="864"/>
            <a:chExt cx="2640" cy="528"/>
          </a:xfrm>
        </p:grpSpPr>
        <p:grpSp>
          <p:nvGrpSpPr>
            <p:cNvPr id="70701" name="Group 190"/>
            <p:cNvGrpSpPr>
              <a:grpSpLocks/>
            </p:cNvGrpSpPr>
            <p:nvPr/>
          </p:nvGrpSpPr>
          <p:grpSpPr bwMode="auto">
            <a:xfrm>
              <a:off x="1104" y="864"/>
              <a:ext cx="2448" cy="336"/>
              <a:chOff x="816" y="3552"/>
              <a:chExt cx="2448" cy="336"/>
            </a:xfrm>
          </p:grpSpPr>
          <p:sp>
            <p:nvSpPr>
              <p:cNvPr id="70724" name="AutoShape 191"/>
              <p:cNvSpPr>
                <a:spLocks noChangeArrowheads="1"/>
              </p:cNvSpPr>
              <p:nvPr/>
            </p:nvSpPr>
            <p:spPr bwMode="auto">
              <a:xfrm>
                <a:off x="81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25" name="AutoShape 192"/>
              <p:cNvSpPr>
                <a:spLocks noChangeArrowheads="1"/>
              </p:cNvSpPr>
              <p:nvPr/>
            </p:nvSpPr>
            <p:spPr bwMode="auto">
              <a:xfrm>
                <a:off x="105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26" name="AutoShape 193"/>
              <p:cNvSpPr>
                <a:spLocks noChangeArrowheads="1"/>
              </p:cNvSpPr>
              <p:nvPr/>
            </p:nvSpPr>
            <p:spPr bwMode="auto">
              <a:xfrm>
                <a:off x="129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27" name="AutoShape 194"/>
              <p:cNvSpPr>
                <a:spLocks noChangeArrowheads="1"/>
              </p:cNvSpPr>
              <p:nvPr/>
            </p:nvSpPr>
            <p:spPr bwMode="auto">
              <a:xfrm>
                <a:off x="153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28" name="AutoShape 195"/>
              <p:cNvSpPr>
                <a:spLocks noChangeArrowheads="1"/>
              </p:cNvSpPr>
              <p:nvPr/>
            </p:nvSpPr>
            <p:spPr bwMode="auto">
              <a:xfrm>
                <a:off x="177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29" name="AutoShape 196"/>
              <p:cNvSpPr>
                <a:spLocks noChangeArrowheads="1"/>
              </p:cNvSpPr>
              <p:nvPr/>
            </p:nvSpPr>
            <p:spPr bwMode="auto">
              <a:xfrm>
                <a:off x="196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30" name="AutoShape 197"/>
              <p:cNvSpPr>
                <a:spLocks noChangeArrowheads="1"/>
              </p:cNvSpPr>
              <p:nvPr/>
            </p:nvSpPr>
            <p:spPr bwMode="auto">
              <a:xfrm>
                <a:off x="220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31" name="AutoShape 198"/>
              <p:cNvSpPr>
                <a:spLocks noChangeArrowheads="1"/>
              </p:cNvSpPr>
              <p:nvPr/>
            </p:nvSpPr>
            <p:spPr bwMode="auto">
              <a:xfrm>
                <a:off x="244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32" name="AutoShape 199"/>
              <p:cNvSpPr>
                <a:spLocks noChangeArrowheads="1"/>
              </p:cNvSpPr>
              <p:nvPr/>
            </p:nvSpPr>
            <p:spPr bwMode="auto">
              <a:xfrm>
                <a:off x="268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33" name="AutoShape 200"/>
              <p:cNvSpPr>
                <a:spLocks noChangeArrowheads="1"/>
              </p:cNvSpPr>
              <p:nvPr/>
            </p:nvSpPr>
            <p:spPr bwMode="auto">
              <a:xfrm>
                <a:off x="292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</p:grpSp>
        <p:grpSp>
          <p:nvGrpSpPr>
            <p:cNvPr id="70702" name="Group 201"/>
            <p:cNvGrpSpPr>
              <a:grpSpLocks/>
            </p:cNvGrpSpPr>
            <p:nvPr/>
          </p:nvGrpSpPr>
          <p:grpSpPr bwMode="auto">
            <a:xfrm>
              <a:off x="1008" y="960"/>
              <a:ext cx="2448" cy="336"/>
              <a:chOff x="816" y="3552"/>
              <a:chExt cx="2448" cy="336"/>
            </a:xfrm>
          </p:grpSpPr>
          <p:sp>
            <p:nvSpPr>
              <p:cNvPr id="70714" name="AutoShape 202"/>
              <p:cNvSpPr>
                <a:spLocks noChangeArrowheads="1"/>
              </p:cNvSpPr>
              <p:nvPr/>
            </p:nvSpPr>
            <p:spPr bwMode="auto">
              <a:xfrm>
                <a:off x="81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15" name="AutoShape 203"/>
              <p:cNvSpPr>
                <a:spLocks noChangeArrowheads="1"/>
              </p:cNvSpPr>
              <p:nvPr/>
            </p:nvSpPr>
            <p:spPr bwMode="auto">
              <a:xfrm>
                <a:off x="105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16" name="AutoShape 204"/>
              <p:cNvSpPr>
                <a:spLocks noChangeArrowheads="1"/>
              </p:cNvSpPr>
              <p:nvPr/>
            </p:nvSpPr>
            <p:spPr bwMode="auto">
              <a:xfrm>
                <a:off x="129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17" name="AutoShape 205"/>
              <p:cNvSpPr>
                <a:spLocks noChangeArrowheads="1"/>
              </p:cNvSpPr>
              <p:nvPr/>
            </p:nvSpPr>
            <p:spPr bwMode="auto">
              <a:xfrm>
                <a:off x="153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18" name="AutoShape 206"/>
              <p:cNvSpPr>
                <a:spLocks noChangeArrowheads="1"/>
              </p:cNvSpPr>
              <p:nvPr/>
            </p:nvSpPr>
            <p:spPr bwMode="auto">
              <a:xfrm>
                <a:off x="177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19" name="AutoShape 207"/>
              <p:cNvSpPr>
                <a:spLocks noChangeArrowheads="1"/>
              </p:cNvSpPr>
              <p:nvPr/>
            </p:nvSpPr>
            <p:spPr bwMode="auto">
              <a:xfrm>
                <a:off x="196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20" name="AutoShape 208"/>
              <p:cNvSpPr>
                <a:spLocks noChangeArrowheads="1"/>
              </p:cNvSpPr>
              <p:nvPr/>
            </p:nvSpPr>
            <p:spPr bwMode="auto">
              <a:xfrm>
                <a:off x="220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21" name="AutoShape 209"/>
              <p:cNvSpPr>
                <a:spLocks noChangeArrowheads="1"/>
              </p:cNvSpPr>
              <p:nvPr/>
            </p:nvSpPr>
            <p:spPr bwMode="auto">
              <a:xfrm>
                <a:off x="244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22" name="AutoShape 210"/>
              <p:cNvSpPr>
                <a:spLocks noChangeArrowheads="1"/>
              </p:cNvSpPr>
              <p:nvPr/>
            </p:nvSpPr>
            <p:spPr bwMode="auto">
              <a:xfrm>
                <a:off x="268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23" name="AutoShape 211"/>
              <p:cNvSpPr>
                <a:spLocks noChangeArrowheads="1"/>
              </p:cNvSpPr>
              <p:nvPr/>
            </p:nvSpPr>
            <p:spPr bwMode="auto">
              <a:xfrm>
                <a:off x="292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</p:grpSp>
        <p:grpSp>
          <p:nvGrpSpPr>
            <p:cNvPr id="70703" name="Group 212"/>
            <p:cNvGrpSpPr>
              <a:grpSpLocks/>
            </p:cNvGrpSpPr>
            <p:nvPr/>
          </p:nvGrpSpPr>
          <p:grpSpPr bwMode="auto">
            <a:xfrm>
              <a:off x="912" y="1056"/>
              <a:ext cx="2448" cy="336"/>
              <a:chOff x="816" y="3552"/>
              <a:chExt cx="2448" cy="336"/>
            </a:xfrm>
          </p:grpSpPr>
          <p:sp>
            <p:nvSpPr>
              <p:cNvPr id="70704" name="AutoShape 213"/>
              <p:cNvSpPr>
                <a:spLocks noChangeArrowheads="1"/>
              </p:cNvSpPr>
              <p:nvPr/>
            </p:nvSpPr>
            <p:spPr bwMode="auto">
              <a:xfrm>
                <a:off x="81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05" name="AutoShape 214"/>
              <p:cNvSpPr>
                <a:spLocks noChangeArrowheads="1"/>
              </p:cNvSpPr>
              <p:nvPr/>
            </p:nvSpPr>
            <p:spPr bwMode="auto">
              <a:xfrm>
                <a:off x="105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06" name="AutoShape 215"/>
              <p:cNvSpPr>
                <a:spLocks noChangeArrowheads="1"/>
              </p:cNvSpPr>
              <p:nvPr/>
            </p:nvSpPr>
            <p:spPr bwMode="auto">
              <a:xfrm>
                <a:off x="129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07" name="AutoShape 216"/>
              <p:cNvSpPr>
                <a:spLocks noChangeArrowheads="1"/>
              </p:cNvSpPr>
              <p:nvPr/>
            </p:nvSpPr>
            <p:spPr bwMode="auto">
              <a:xfrm>
                <a:off x="153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08" name="AutoShape 217"/>
              <p:cNvSpPr>
                <a:spLocks noChangeArrowheads="1"/>
              </p:cNvSpPr>
              <p:nvPr/>
            </p:nvSpPr>
            <p:spPr bwMode="auto">
              <a:xfrm>
                <a:off x="177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09" name="AutoShape 218"/>
              <p:cNvSpPr>
                <a:spLocks noChangeArrowheads="1"/>
              </p:cNvSpPr>
              <p:nvPr/>
            </p:nvSpPr>
            <p:spPr bwMode="auto">
              <a:xfrm>
                <a:off x="196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10" name="AutoShape 219"/>
              <p:cNvSpPr>
                <a:spLocks noChangeArrowheads="1"/>
              </p:cNvSpPr>
              <p:nvPr/>
            </p:nvSpPr>
            <p:spPr bwMode="auto">
              <a:xfrm>
                <a:off x="220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11" name="AutoShape 220"/>
              <p:cNvSpPr>
                <a:spLocks noChangeArrowheads="1"/>
              </p:cNvSpPr>
              <p:nvPr/>
            </p:nvSpPr>
            <p:spPr bwMode="auto">
              <a:xfrm>
                <a:off x="244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12" name="AutoShape 221"/>
              <p:cNvSpPr>
                <a:spLocks noChangeArrowheads="1"/>
              </p:cNvSpPr>
              <p:nvPr/>
            </p:nvSpPr>
            <p:spPr bwMode="auto">
              <a:xfrm>
                <a:off x="268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13" name="AutoShape 222"/>
              <p:cNvSpPr>
                <a:spLocks noChangeArrowheads="1"/>
              </p:cNvSpPr>
              <p:nvPr/>
            </p:nvSpPr>
            <p:spPr bwMode="auto">
              <a:xfrm>
                <a:off x="292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</p:grpSp>
      </p:grpSp>
      <p:grpSp>
        <p:nvGrpSpPr>
          <p:cNvPr id="17" name="Group 223"/>
          <p:cNvGrpSpPr>
            <a:grpSpLocks/>
          </p:cNvGrpSpPr>
          <p:nvPr/>
        </p:nvGrpSpPr>
        <p:grpSpPr bwMode="auto">
          <a:xfrm>
            <a:off x="1447800" y="228600"/>
            <a:ext cx="4191000" cy="838200"/>
            <a:chOff x="912" y="864"/>
            <a:chExt cx="2640" cy="528"/>
          </a:xfrm>
        </p:grpSpPr>
        <p:grpSp>
          <p:nvGrpSpPr>
            <p:cNvPr id="70668" name="Group 224"/>
            <p:cNvGrpSpPr>
              <a:grpSpLocks/>
            </p:cNvGrpSpPr>
            <p:nvPr/>
          </p:nvGrpSpPr>
          <p:grpSpPr bwMode="auto">
            <a:xfrm>
              <a:off x="1104" y="864"/>
              <a:ext cx="2448" cy="336"/>
              <a:chOff x="816" y="3552"/>
              <a:chExt cx="2448" cy="336"/>
            </a:xfrm>
          </p:grpSpPr>
          <p:sp>
            <p:nvSpPr>
              <p:cNvPr id="70691" name="AutoShape 225"/>
              <p:cNvSpPr>
                <a:spLocks noChangeArrowheads="1"/>
              </p:cNvSpPr>
              <p:nvPr/>
            </p:nvSpPr>
            <p:spPr bwMode="auto">
              <a:xfrm>
                <a:off x="81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92" name="AutoShape 226"/>
              <p:cNvSpPr>
                <a:spLocks noChangeArrowheads="1"/>
              </p:cNvSpPr>
              <p:nvPr/>
            </p:nvSpPr>
            <p:spPr bwMode="auto">
              <a:xfrm>
                <a:off x="105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93" name="AutoShape 227"/>
              <p:cNvSpPr>
                <a:spLocks noChangeArrowheads="1"/>
              </p:cNvSpPr>
              <p:nvPr/>
            </p:nvSpPr>
            <p:spPr bwMode="auto">
              <a:xfrm>
                <a:off x="129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94" name="AutoShape 228"/>
              <p:cNvSpPr>
                <a:spLocks noChangeArrowheads="1"/>
              </p:cNvSpPr>
              <p:nvPr/>
            </p:nvSpPr>
            <p:spPr bwMode="auto">
              <a:xfrm>
                <a:off x="153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95" name="AutoShape 229"/>
              <p:cNvSpPr>
                <a:spLocks noChangeArrowheads="1"/>
              </p:cNvSpPr>
              <p:nvPr/>
            </p:nvSpPr>
            <p:spPr bwMode="auto">
              <a:xfrm>
                <a:off x="177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96" name="AutoShape 230"/>
              <p:cNvSpPr>
                <a:spLocks noChangeArrowheads="1"/>
              </p:cNvSpPr>
              <p:nvPr/>
            </p:nvSpPr>
            <p:spPr bwMode="auto">
              <a:xfrm>
                <a:off x="196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97" name="AutoShape 231"/>
              <p:cNvSpPr>
                <a:spLocks noChangeArrowheads="1"/>
              </p:cNvSpPr>
              <p:nvPr/>
            </p:nvSpPr>
            <p:spPr bwMode="auto">
              <a:xfrm>
                <a:off x="220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98" name="AutoShape 232"/>
              <p:cNvSpPr>
                <a:spLocks noChangeArrowheads="1"/>
              </p:cNvSpPr>
              <p:nvPr/>
            </p:nvSpPr>
            <p:spPr bwMode="auto">
              <a:xfrm>
                <a:off x="244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99" name="AutoShape 233"/>
              <p:cNvSpPr>
                <a:spLocks noChangeArrowheads="1"/>
              </p:cNvSpPr>
              <p:nvPr/>
            </p:nvSpPr>
            <p:spPr bwMode="auto">
              <a:xfrm>
                <a:off x="268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700" name="AutoShape 234"/>
              <p:cNvSpPr>
                <a:spLocks noChangeArrowheads="1"/>
              </p:cNvSpPr>
              <p:nvPr/>
            </p:nvSpPr>
            <p:spPr bwMode="auto">
              <a:xfrm>
                <a:off x="292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</p:grpSp>
        <p:grpSp>
          <p:nvGrpSpPr>
            <p:cNvPr id="70669" name="Group 235"/>
            <p:cNvGrpSpPr>
              <a:grpSpLocks/>
            </p:cNvGrpSpPr>
            <p:nvPr/>
          </p:nvGrpSpPr>
          <p:grpSpPr bwMode="auto">
            <a:xfrm>
              <a:off x="1008" y="960"/>
              <a:ext cx="2448" cy="336"/>
              <a:chOff x="816" y="3552"/>
              <a:chExt cx="2448" cy="336"/>
            </a:xfrm>
          </p:grpSpPr>
          <p:sp>
            <p:nvSpPr>
              <p:cNvPr id="70681" name="AutoShape 236"/>
              <p:cNvSpPr>
                <a:spLocks noChangeArrowheads="1"/>
              </p:cNvSpPr>
              <p:nvPr/>
            </p:nvSpPr>
            <p:spPr bwMode="auto">
              <a:xfrm>
                <a:off x="81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82" name="AutoShape 237"/>
              <p:cNvSpPr>
                <a:spLocks noChangeArrowheads="1"/>
              </p:cNvSpPr>
              <p:nvPr/>
            </p:nvSpPr>
            <p:spPr bwMode="auto">
              <a:xfrm>
                <a:off x="105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83" name="AutoShape 238"/>
              <p:cNvSpPr>
                <a:spLocks noChangeArrowheads="1"/>
              </p:cNvSpPr>
              <p:nvPr/>
            </p:nvSpPr>
            <p:spPr bwMode="auto">
              <a:xfrm>
                <a:off x="129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84" name="AutoShape 239"/>
              <p:cNvSpPr>
                <a:spLocks noChangeArrowheads="1"/>
              </p:cNvSpPr>
              <p:nvPr/>
            </p:nvSpPr>
            <p:spPr bwMode="auto">
              <a:xfrm>
                <a:off x="153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85" name="AutoShape 240"/>
              <p:cNvSpPr>
                <a:spLocks noChangeArrowheads="1"/>
              </p:cNvSpPr>
              <p:nvPr/>
            </p:nvSpPr>
            <p:spPr bwMode="auto">
              <a:xfrm>
                <a:off x="177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86" name="AutoShape 241"/>
              <p:cNvSpPr>
                <a:spLocks noChangeArrowheads="1"/>
              </p:cNvSpPr>
              <p:nvPr/>
            </p:nvSpPr>
            <p:spPr bwMode="auto">
              <a:xfrm>
                <a:off x="196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87" name="AutoShape 242"/>
              <p:cNvSpPr>
                <a:spLocks noChangeArrowheads="1"/>
              </p:cNvSpPr>
              <p:nvPr/>
            </p:nvSpPr>
            <p:spPr bwMode="auto">
              <a:xfrm>
                <a:off x="220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88" name="AutoShape 243"/>
              <p:cNvSpPr>
                <a:spLocks noChangeArrowheads="1"/>
              </p:cNvSpPr>
              <p:nvPr/>
            </p:nvSpPr>
            <p:spPr bwMode="auto">
              <a:xfrm>
                <a:off x="244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89" name="AutoShape 244"/>
              <p:cNvSpPr>
                <a:spLocks noChangeArrowheads="1"/>
              </p:cNvSpPr>
              <p:nvPr/>
            </p:nvSpPr>
            <p:spPr bwMode="auto">
              <a:xfrm>
                <a:off x="268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90" name="AutoShape 245"/>
              <p:cNvSpPr>
                <a:spLocks noChangeArrowheads="1"/>
              </p:cNvSpPr>
              <p:nvPr/>
            </p:nvSpPr>
            <p:spPr bwMode="auto">
              <a:xfrm>
                <a:off x="292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</p:grpSp>
        <p:grpSp>
          <p:nvGrpSpPr>
            <p:cNvPr id="70670" name="Group 246"/>
            <p:cNvGrpSpPr>
              <a:grpSpLocks/>
            </p:cNvGrpSpPr>
            <p:nvPr/>
          </p:nvGrpSpPr>
          <p:grpSpPr bwMode="auto">
            <a:xfrm>
              <a:off x="912" y="1056"/>
              <a:ext cx="2448" cy="336"/>
              <a:chOff x="816" y="3552"/>
              <a:chExt cx="2448" cy="336"/>
            </a:xfrm>
          </p:grpSpPr>
          <p:sp>
            <p:nvSpPr>
              <p:cNvPr id="70671" name="AutoShape 247"/>
              <p:cNvSpPr>
                <a:spLocks noChangeArrowheads="1"/>
              </p:cNvSpPr>
              <p:nvPr/>
            </p:nvSpPr>
            <p:spPr bwMode="auto">
              <a:xfrm>
                <a:off x="81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72" name="AutoShape 248"/>
              <p:cNvSpPr>
                <a:spLocks noChangeArrowheads="1"/>
              </p:cNvSpPr>
              <p:nvPr/>
            </p:nvSpPr>
            <p:spPr bwMode="auto">
              <a:xfrm>
                <a:off x="105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73" name="AutoShape 249"/>
              <p:cNvSpPr>
                <a:spLocks noChangeArrowheads="1"/>
              </p:cNvSpPr>
              <p:nvPr/>
            </p:nvSpPr>
            <p:spPr bwMode="auto">
              <a:xfrm>
                <a:off x="129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74" name="AutoShape 250"/>
              <p:cNvSpPr>
                <a:spLocks noChangeArrowheads="1"/>
              </p:cNvSpPr>
              <p:nvPr/>
            </p:nvSpPr>
            <p:spPr bwMode="auto">
              <a:xfrm>
                <a:off x="153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75" name="AutoShape 251"/>
              <p:cNvSpPr>
                <a:spLocks noChangeArrowheads="1"/>
              </p:cNvSpPr>
              <p:nvPr/>
            </p:nvSpPr>
            <p:spPr bwMode="auto">
              <a:xfrm>
                <a:off x="1776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76" name="AutoShape 252"/>
              <p:cNvSpPr>
                <a:spLocks noChangeArrowheads="1"/>
              </p:cNvSpPr>
              <p:nvPr/>
            </p:nvSpPr>
            <p:spPr bwMode="auto">
              <a:xfrm>
                <a:off x="196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77" name="AutoShape 253"/>
              <p:cNvSpPr>
                <a:spLocks noChangeArrowheads="1"/>
              </p:cNvSpPr>
              <p:nvPr/>
            </p:nvSpPr>
            <p:spPr bwMode="auto">
              <a:xfrm>
                <a:off x="220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78" name="AutoShape 254"/>
              <p:cNvSpPr>
                <a:spLocks noChangeArrowheads="1"/>
              </p:cNvSpPr>
              <p:nvPr/>
            </p:nvSpPr>
            <p:spPr bwMode="auto">
              <a:xfrm>
                <a:off x="244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79" name="AutoShape 255"/>
              <p:cNvSpPr>
                <a:spLocks noChangeArrowheads="1"/>
              </p:cNvSpPr>
              <p:nvPr/>
            </p:nvSpPr>
            <p:spPr bwMode="auto">
              <a:xfrm>
                <a:off x="268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  <p:sp>
            <p:nvSpPr>
              <p:cNvPr id="70680" name="AutoShape 256"/>
              <p:cNvSpPr>
                <a:spLocks noChangeArrowheads="1"/>
              </p:cNvSpPr>
              <p:nvPr/>
            </p:nvSpPr>
            <p:spPr bwMode="auto">
              <a:xfrm>
                <a:off x="2928" y="3552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33CC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 altLang="zh-CN">
                  <a:ea typeface="宋体" charset="0"/>
                  <a:cs typeface="宋体" charset="0"/>
                </a:endParaRPr>
              </a:p>
            </p:txBody>
          </p:sp>
        </p:grpSp>
      </p:grpSp>
      <p:sp>
        <p:nvSpPr>
          <p:cNvPr id="14593" name="Text Box 257"/>
          <p:cNvSpPr txBox="1">
            <a:spLocks noChangeArrowheads="1"/>
          </p:cNvSpPr>
          <p:nvPr/>
        </p:nvSpPr>
        <p:spPr bwMode="auto">
          <a:xfrm>
            <a:off x="457200" y="39624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We can fit in 4 layers.</a:t>
            </a:r>
          </a:p>
        </p:txBody>
      </p:sp>
      <p:sp>
        <p:nvSpPr>
          <p:cNvPr id="14594" name="Text Box 258"/>
          <p:cNvSpPr txBox="1">
            <a:spLocks noChangeArrowheads="1"/>
          </p:cNvSpPr>
          <p:nvPr/>
        </p:nvSpPr>
        <p:spPr bwMode="auto">
          <a:xfrm>
            <a:off x="457200" y="46482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Volume = 30 x 4</a:t>
            </a:r>
          </a:p>
        </p:txBody>
      </p:sp>
      <p:sp>
        <p:nvSpPr>
          <p:cNvPr id="14595" name="Text Box 259"/>
          <p:cNvSpPr txBox="1">
            <a:spLocks noChangeArrowheads="1"/>
          </p:cNvSpPr>
          <p:nvPr/>
        </p:nvSpPr>
        <p:spPr bwMode="auto">
          <a:xfrm>
            <a:off x="457200" y="52578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u="sng">
                <a:solidFill>
                  <a:schemeClr val="tx2"/>
                </a:solidFill>
                <a:ea typeface="宋体" charset="0"/>
                <a:cs typeface="宋体" charset="0"/>
              </a:rPr>
              <a:t>Volume  = 120cm</a:t>
            </a:r>
            <a:r>
              <a:rPr lang="en-GB" altLang="zh-CN" u="sng" baseline="30000">
                <a:solidFill>
                  <a:schemeClr val="tx2"/>
                </a:solidFill>
                <a:ea typeface="宋体" charset="0"/>
                <a:cs typeface="宋体" charset="0"/>
              </a:rPr>
              <a:t>3</a:t>
            </a:r>
          </a:p>
        </p:txBody>
      </p:sp>
      <p:sp>
        <p:nvSpPr>
          <p:cNvPr id="14596" name="Text Box 260"/>
          <p:cNvSpPr txBox="1">
            <a:spLocks noChangeArrowheads="1"/>
          </p:cNvSpPr>
          <p:nvPr/>
        </p:nvSpPr>
        <p:spPr bwMode="auto">
          <a:xfrm>
            <a:off x="457200" y="5867400"/>
            <a:ext cx="830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>
                <a:solidFill>
                  <a:schemeClr val="tx2"/>
                </a:solidFill>
                <a:ea typeface="宋体" charset="0"/>
                <a:cs typeface="宋体" charset="0"/>
              </a:rPr>
              <a:t>That means that we can place 120 of our cubes measuring a centimetre in all directions inside our cuboid.</a:t>
            </a:r>
          </a:p>
        </p:txBody>
      </p:sp>
    </p:spTree>
    <p:extLst>
      <p:ext uri="{BB962C8B-B14F-4D97-AF65-F5344CB8AC3E}">
        <p14:creationId xmlns:p14="http://schemas.microsoft.com/office/powerpoint/2010/main" xmlns="" val="2460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3" grpId="0" animBg="1"/>
      <p:bldP spid="14388" grpId="0" autoUpdateAnimBg="0"/>
      <p:bldP spid="14593" grpId="0" autoUpdateAnimBg="0"/>
      <p:bldP spid="14594" grpId="0" autoUpdateAnimBg="0"/>
      <p:bldP spid="14595" grpId="0" autoUpdateAnimBg="0"/>
      <p:bldP spid="14596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1|1.6|2.1|1.4|2.5"/>
</p:tagLst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12944</TotalTime>
  <Words>1192</Words>
  <Application>Microsoft Office PowerPoint</Application>
  <PresentationFormat>On-screen Show (4:3)</PresentationFormat>
  <Paragraphs>237</Paragraphs>
  <Slides>34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Black</vt:lpstr>
      <vt:lpstr>Equation</vt:lpstr>
      <vt:lpstr>VOLUMES</vt:lpstr>
      <vt:lpstr>Students are expected to:</vt:lpstr>
      <vt:lpstr>Topics</vt:lpstr>
      <vt:lpstr>What Is Volume ?</vt:lpstr>
      <vt:lpstr>Volume</vt:lpstr>
      <vt:lpstr>Measuring Volume</vt:lpstr>
      <vt:lpstr>1. Volumes Of Cuboids</vt:lpstr>
      <vt:lpstr>Slide 8</vt:lpstr>
      <vt:lpstr>Slide 9</vt:lpstr>
      <vt:lpstr>Slide 10</vt:lpstr>
      <vt:lpstr>What Goes In The Box ? </vt:lpstr>
      <vt:lpstr>PRACTICE EXERCISE</vt:lpstr>
      <vt:lpstr>2. The Volume Of A Triangular Prism</vt:lpstr>
      <vt:lpstr>What Goes In The Box ?</vt:lpstr>
      <vt:lpstr>Slide 15</vt:lpstr>
      <vt:lpstr>Show Interactive Media</vt:lpstr>
      <vt:lpstr>Refer to Textbook   Example 1-2 on page #37-38.</vt:lpstr>
      <vt:lpstr>PRACTICE EXERCISE</vt:lpstr>
      <vt:lpstr>Slide 19</vt:lpstr>
      <vt:lpstr>A. The Volume Of A Cylinder</vt:lpstr>
      <vt:lpstr>PRACTICE EXERCISE</vt:lpstr>
      <vt:lpstr>B. Volume Of A Cone</vt:lpstr>
      <vt:lpstr>Slide 23</vt:lpstr>
      <vt:lpstr>Slide 24</vt:lpstr>
      <vt:lpstr>Refer to Textbook   Example 3-4 on page #39-40.</vt:lpstr>
      <vt:lpstr>PRACTICE EXERCISE</vt:lpstr>
      <vt:lpstr>Volumes of Composite Objects</vt:lpstr>
      <vt:lpstr>More Complex Shapes</vt:lpstr>
      <vt:lpstr>Slide 29</vt:lpstr>
      <vt:lpstr>What Goes In The Box? </vt:lpstr>
      <vt:lpstr>HOMEWORK</vt:lpstr>
      <vt:lpstr>Summary Of Volume Formulas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</dc:title>
  <dc:creator>mac apple</dc:creator>
  <cp:lastModifiedBy>Lilian Albarico</cp:lastModifiedBy>
  <cp:revision>10</cp:revision>
  <dcterms:created xsi:type="dcterms:W3CDTF">2013-09-15T15:24:10Z</dcterms:created>
  <dcterms:modified xsi:type="dcterms:W3CDTF">2014-09-15T08:35:18Z</dcterms:modified>
</cp:coreProperties>
</file>