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8"/>
  </p:notesMasterIdLst>
  <p:sldIdLst>
    <p:sldId id="256" r:id="rId2"/>
    <p:sldId id="285" r:id="rId3"/>
    <p:sldId id="317" r:id="rId4"/>
    <p:sldId id="284" r:id="rId5"/>
    <p:sldId id="286" r:id="rId6"/>
    <p:sldId id="291" r:id="rId7"/>
    <p:sldId id="292" r:id="rId8"/>
    <p:sldId id="293" r:id="rId9"/>
    <p:sldId id="294" r:id="rId10"/>
    <p:sldId id="297" r:id="rId11"/>
    <p:sldId id="298" r:id="rId12"/>
    <p:sldId id="299" r:id="rId13"/>
    <p:sldId id="300" r:id="rId14"/>
    <p:sldId id="312" r:id="rId15"/>
    <p:sldId id="301" r:id="rId16"/>
    <p:sldId id="304" r:id="rId17"/>
    <p:sldId id="315" r:id="rId18"/>
    <p:sldId id="316" r:id="rId19"/>
    <p:sldId id="306" r:id="rId20"/>
    <p:sldId id="307" r:id="rId21"/>
    <p:sldId id="303" r:id="rId22"/>
    <p:sldId id="308" r:id="rId23"/>
    <p:sldId id="295" r:id="rId24"/>
    <p:sldId id="314" r:id="rId25"/>
    <p:sldId id="270" r:id="rId26"/>
    <p:sldId id="271" r:id="rId27"/>
    <p:sldId id="272" r:id="rId28"/>
    <p:sldId id="279" r:id="rId29"/>
    <p:sldId id="280" r:id="rId30"/>
    <p:sldId id="281" r:id="rId31"/>
    <p:sldId id="302" r:id="rId32"/>
    <p:sldId id="289" r:id="rId33"/>
    <p:sldId id="290" r:id="rId34"/>
    <p:sldId id="310" r:id="rId35"/>
    <p:sldId id="311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440D4-2594-4640-9C82-648C5A6932E0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5107-84C5-4048-870E-AFBD51F4C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D60A99E-92C8-3C4A-9856-5DE8A59813F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CB58F94-C8D8-E840-B9EF-3B505CD44E1F}" type="datetimeFigureOut">
              <a:rPr lang="en-US" smtClean="0"/>
              <a:pPr/>
              <a:t>14-12-03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RELATIONS AND FUNCTIONS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pic>
        <p:nvPicPr>
          <p:cNvPr id="4" name="Picture 4" descr="http://www.ltcconline.net/greenl/courses/154/systfunc/functn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5052">
            <a:off x="599193" y="3752497"/>
            <a:ext cx="2705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img.sparknotes.com/figures/4/4d7924c96427a340a0f1be4c7e650f7c/r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5684">
            <a:off x="5971823" y="3668233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9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7622" y="381000"/>
            <a:ext cx="8554156" cy="4648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endParaRPr lang="en-US" b="1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i="1" u="sng" dirty="0">
                <a:solidFill>
                  <a:schemeClr val="bg1"/>
                </a:solidFill>
              </a:rPr>
              <a:t>Relation</a:t>
            </a:r>
            <a:r>
              <a:rPr lang="en-US" b="1" dirty="0">
                <a:solidFill>
                  <a:schemeClr val="bg1"/>
                </a:solidFill>
              </a:rPr>
              <a:t> is a rule that produces one or more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output numbers for every valid input number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(x and y values may be repeated).</a:t>
            </a:r>
          </a:p>
          <a:p>
            <a:pPr algn="r" eaLnBrk="1" hangingPunct="1"/>
            <a:endParaRPr lang="en-US" b="1" dirty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This represents only a relation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because the input value or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x-value of 2 was used twice.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Therefore this relation is not a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Function.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5181600"/>
            <a:ext cx="6629400" cy="107791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 All functions are relations but not all relations are functions!</a:t>
            </a: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288" y="677334"/>
            <a:ext cx="3390978" cy="297744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288" y="3951463"/>
            <a:ext cx="3390978" cy="784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:p14="http://schemas.microsoft.com/office/powerpoint/2010/main" val="367897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41148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Function</a:t>
            </a:r>
          </a:p>
          <a:p>
            <a:pPr algn="r" eaLnBrk="1" hangingPunct="1"/>
            <a:endParaRPr lang="en-US" b="1" dirty="0">
              <a:solidFill>
                <a:srgbClr val="000000"/>
              </a:solidFill>
            </a:endParaRP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X values are always located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    on the right and y values are 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         on the left.</a:t>
            </a:r>
          </a:p>
          <a:p>
            <a:pPr algn="r" eaLnBrk="1" hangingPunct="1"/>
            <a:endParaRPr lang="en-US" b="1" dirty="0">
              <a:solidFill>
                <a:srgbClr val="000000"/>
              </a:solidFill>
            </a:endParaRP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They can be represented by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words, symbols or numbers.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4800600"/>
            <a:ext cx="7120710" cy="8302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/>
              <a:t>This represents a function as every input value (x) has only been used once.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855663"/>
            <a:ext cx="3124200" cy="28940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429000"/>
            <a:ext cx="4572000" cy="914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:p14="http://schemas.microsoft.com/office/powerpoint/2010/main" val="252820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001000" cy="1219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Relations and functions can be shown many</a:t>
            </a:r>
          </a:p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 different ways.</a:t>
            </a:r>
          </a:p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Are these relations or functions?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7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484175" y="2743200"/>
            <a:ext cx="0" cy="2362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95400" y="2320925"/>
            <a:ext cx="914400" cy="3708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200400" y="2746375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905000" y="3048000"/>
            <a:ext cx="16002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828800" y="3810000"/>
            <a:ext cx="16764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905000" y="4495800"/>
            <a:ext cx="15240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905000" y="4267200"/>
            <a:ext cx="1600200" cy="99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320740" y="1479550"/>
            <a:ext cx="2362200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Function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&amp;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267200" y="5791200"/>
            <a:ext cx="4191000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(1, 5), (2, 6), (3, 7), (4, 6)</a:t>
            </a:r>
          </a:p>
        </p:txBody>
      </p:sp>
    </p:spTree>
    <p:extLst>
      <p:ext uri="{BB962C8B-B14F-4D97-AF65-F5344CB8AC3E}">
        <p14:creationId xmlns:p14="http://schemas.microsoft.com/office/powerpoint/2010/main" val="404735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utoUpdateAnimBg="0"/>
      <p:bldP spid="10247" grpId="0" animBg="1"/>
      <p:bldP spid="10248" grpId="0" animBg="1"/>
      <p:bldP spid="10249" grpId="0" animBg="1" autoUpdateAnimBg="0"/>
      <p:bldP spid="10250" grpId="0" animBg="1" autoUpdateAnimBg="0"/>
      <p:bldP spid="10251" grpId="0" animBg="1"/>
      <p:bldP spid="10252" grpId="0" animBg="1"/>
      <p:bldP spid="10253" grpId="0" animBg="1"/>
      <p:bldP spid="10254" grpId="0" animBg="1"/>
      <p:bldP spid="10256" grpId="0" animBg="1" autoUpdateAnimBg="0"/>
      <p:bldP spid="1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Are these relations or functions?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429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7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295400" y="2743200"/>
            <a:ext cx="914400" cy="267652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200400" y="2743200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3276600"/>
            <a:ext cx="16764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905000" y="4114800"/>
            <a:ext cx="152400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5000" y="3276600"/>
            <a:ext cx="15240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905000" y="3276600"/>
            <a:ext cx="1600200" cy="1600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029200" y="1539875"/>
            <a:ext cx="30480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 but a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</p:spTree>
    <p:extLst>
      <p:ext uri="{BB962C8B-B14F-4D97-AF65-F5344CB8AC3E}">
        <p14:creationId xmlns:p14="http://schemas.microsoft.com/office/powerpoint/2010/main" val="39418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65" grpId="0" autoUpdateAnimBg="0"/>
      <p:bldP spid="15366" grpId="0" animBg="1"/>
      <p:bldP spid="15367" grpId="0" animBg="1"/>
      <p:bldP spid="15368" grpId="0" animBg="1" autoUpdateAnimBg="0"/>
      <p:bldP spid="15369" grpId="0" animBg="1" autoUpdateAnimBg="0"/>
      <p:bldP spid="15370" grpId="0" animBg="1"/>
      <p:bldP spid="15371" grpId="0" animBg="1"/>
      <p:bldP spid="15372" grpId="0" animBg="1"/>
      <p:bldP spid="15373" grpId="0" animBg="1"/>
      <p:bldP spid="153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67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dirty="0" smtClean="0"/>
              <a:t>Key Terms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2828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517232"/>
            <a:ext cx="2847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348880"/>
            <a:ext cx="3038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36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91600" cy="1371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dirty="0">
                <a:latin typeface="Times" charset="0"/>
              </a:rPr>
              <a:t>How about some more definitions? The </a:t>
            </a:r>
            <a:r>
              <a:rPr lang="en-US" b="1" u="sng" dirty="0">
                <a:solidFill>
                  <a:srgbClr val="004E47"/>
                </a:solidFill>
                <a:latin typeface="Times" charset="0"/>
              </a:rPr>
              <a:t>domain</a:t>
            </a:r>
            <a:r>
              <a:rPr lang="en-US" dirty="0">
                <a:latin typeface="Times" charset="0"/>
              </a:rPr>
              <a:t> is the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916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1st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The </a:t>
            </a:r>
            <a:r>
              <a:rPr lang="en-US" sz="4000" b="1" u="sng" dirty="0">
                <a:solidFill>
                  <a:srgbClr val="DC0081"/>
                </a:solidFill>
                <a:latin typeface="Times" charset="0"/>
              </a:rPr>
              <a:t>range</a:t>
            </a:r>
            <a:r>
              <a:rPr lang="en-US" sz="4000" dirty="0">
                <a:latin typeface="Times" charset="0"/>
              </a:rPr>
              <a:t> is the 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2nd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A </a:t>
            </a:r>
            <a:r>
              <a:rPr lang="en-US" sz="4000" b="1" u="sng" dirty="0">
                <a:solidFill>
                  <a:srgbClr val="114FFB"/>
                </a:solidFill>
                <a:latin typeface="Times" charset="0"/>
              </a:rPr>
              <a:t>relation</a:t>
            </a:r>
            <a:r>
              <a:rPr lang="en-US" sz="4000" dirty="0">
                <a:latin typeface="Times" charset="0"/>
              </a:rPr>
              <a:t> is a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ordered pairs.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60880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981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relation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{(3,2), (1,6), (-2,0)},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find the domain and range.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1752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{3, 1, -2}</a:t>
            </a:r>
            <a:endParaRPr lang="en-US" sz="4000">
              <a:latin typeface="Times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{2, 6, 0}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452216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domain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sp>
        <p:nvSpPr>
          <p:cNvPr id="146547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31400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9222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507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range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grpSp>
        <p:nvGrpSpPr>
          <p:cNvPr id="10244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1024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  <p:sp>
        <p:nvSpPr>
          <p:cNvPr id="147530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223838" y="37242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4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The relation {(2,1), (-1,3), (0,4)} can be shown by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91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sz="4000">
                <a:latin typeface="Times" charset="0"/>
              </a:rPr>
              <a:t>1) a table.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2) a mapping.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3) a graph.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740150" y="2209800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95800" y="1911350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48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x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10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y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71913" y="21955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10113" y="21955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340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483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472113" y="37957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767513" y="37957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969000" y="40386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969000" y="4383088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969000" y="47244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151313" y="4979988"/>
            <a:ext cx="0" cy="158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978150" y="5791200"/>
            <a:ext cx="242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4378325" y="55880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968750" y="52974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21150" y="51450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267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419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5720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724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7338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886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581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038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081463" y="5638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081463" y="5486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081463" y="5334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081463" y="5181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4081463" y="6400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081463" y="6248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4081463" y="6096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081463" y="5943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601079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RELATIONS </a:t>
            </a:r>
            <a:r>
              <a:rPr lang="en-US" sz="3600" b="1" dirty="0"/>
              <a:t>AND FUNCTIONS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114800"/>
          </a:xfrm>
        </p:spPr>
        <p:txBody>
          <a:bodyPr/>
          <a:lstStyle/>
          <a:p>
            <a:r>
              <a:rPr lang="en-US" i="1" dirty="0" smtClean="0"/>
              <a:t>5.1 </a:t>
            </a:r>
            <a:r>
              <a:rPr lang="en-US" i="1" dirty="0"/>
              <a:t>– Representing Relations</a:t>
            </a:r>
            <a:endParaRPr lang="en-US" dirty="0"/>
          </a:p>
          <a:p>
            <a:r>
              <a:rPr lang="en-US" i="1" dirty="0"/>
              <a:t>5.2 – Properties of Functions</a:t>
            </a:r>
            <a:endParaRPr lang="en-US" dirty="0"/>
          </a:p>
          <a:p>
            <a:r>
              <a:rPr lang="en-US" i="1" dirty="0"/>
              <a:t>5.3 – Interpreting and Sketching Graphs</a:t>
            </a:r>
            <a:endParaRPr lang="en-US" dirty="0"/>
          </a:p>
          <a:p>
            <a:r>
              <a:rPr lang="en-US" i="1" dirty="0"/>
              <a:t>5.4 – Graphing Data</a:t>
            </a:r>
            <a:endParaRPr lang="en-US" dirty="0"/>
          </a:p>
          <a:p>
            <a:r>
              <a:rPr lang="en-US" i="1" dirty="0"/>
              <a:t>5.5 – Graphs of Relations and Functions</a:t>
            </a:r>
            <a:endParaRPr lang="en-US" dirty="0"/>
          </a:p>
          <a:p>
            <a:r>
              <a:rPr lang="en-US" i="1" dirty="0"/>
              <a:t>5.6 – Properties of Linear Equations</a:t>
            </a:r>
            <a:endParaRPr lang="en-US" dirty="0"/>
          </a:p>
          <a:p>
            <a:r>
              <a:rPr lang="en-US" i="1" dirty="0"/>
              <a:t>5.7 – Interpreting Graphs of Linear Functions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1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2819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following table, show the relation, domain, range, and mapping.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8686800" cy="2286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sz="4000">
                <a:latin typeface="Times" charset="0"/>
              </a:rPr>
              <a:t>Relation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{(-1,3), (0,6), (4,-1), (7,3)}</a:t>
            </a:r>
            <a:endParaRPr lang="en-US" sz="4000">
              <a:latin typeface="Times" charset="0"/>
            </a:endParaRPr>
          </a:p>
          <a:p>
            <a:pPr marL="342900" indent="-342900"/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{-1, 0, 4, 7}</a:t>
            </a:r>
          </a:p>
          <a:p>
            <a:pPr marL="342900" indent="-342900"/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{3, 6, -1, 3}</a:t>
            </a:r>
          </a:p>
          <a:p>
            <a:pPr marL="342900" indent="-342900"/>
            <a:endParaRPr lang="en-US" sz="4000" b="1">
              <a:solidFill>
                <a:srgbClr val="CF0E30"/>
              </a:solidFill>
              <a:latin typeface="Times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368550" y="22860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124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1148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29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9436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639111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>
                <a:latin typeface="Times" charset="0"/>
              </a:rPr>
              <a:t>Mapping</a:t>
            </a: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181600"/>
            <a:ext cx="8991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3600">
                <a:latin typeface="Times" charset="0"/>
              </a:rPr>
              <a:t>You do not need to write 3 twice in the range!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368550" y="13716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124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1148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029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9436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5971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1117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109913" y="2317750"/>
            <a:ext cx="6048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  <a:p>
            <a:pPr algn="ctr"/>
            <a:r>
              <a:rPr lang="en-US" sz="4000" b="1">
                <a:latin typeface="Times New Roman" charset="0"/>
              </a:rPr>
              <a:t>0</a:t>
            </a:r>
          </a:p>
          <a:p>
            <a:pPr algn="ctr"/>
            <a:r>
              <a:rPr lang="en-US" sz="4000" b="1">
                <a:latin typeface="Times New Roman" charset="0"/>
              </a:rPr>
              <a:t>4</a:t>
            </a:r>
          </a:p>
          <a:p>
            <a:pPr algn="ctr"/>
            <a:r>
              <a:rPr lang="en-US" sz="4000" b="1">
                <a:latin typeface="Times New Roman" charset="0"/>
              </a:rPr>
              <a:t>7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624513" y="2546350"/>
            <a:ext cx="6048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3</a:t>
            </a:r>
          </a:p>
          <a:p>
            <a:pPr algn="ctr"/>
            <a:r>
              <a:rPr lang="en-US" sz="4000" b="1">
                <a:latin typeface="Times New Roman" charset="0"/>
              </a:rPr>
              <a:t>6</a:t>
            </a:r>
          </a:p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683000" y="26924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683000" y="33020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759200" y="3911600"/>
            <a:ext cx="17780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683000" y="2971800"/>
            <a:ext cx="1930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670301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1- 3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textbook. Page 259-262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Exercises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# 3-6 on pages 262.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80827"/>
            <a:ext cx="7772400" cy="1143000"/>
          </a:xfrm>
        </p:spPr>
        <p:txBody>
          <a:bodyPr/>
          <a:lstStyle/>
          <a:p>
            <a:r>
              <a:rPr lang="en-US" b="1" dirty="0" smtClean="0"/>
              <a:t>PROPERTIES </a:t>
            </a:r>
            <a:br>
              <a:rPr lang="en-US" b="1" dirty="0" smtClean="0"/>
            </a:br>
            <a:r>
              <a:rPr lang="en-US" b="1" dirty="0" smtClean="0"/>
              <a:t>OF </a:t>
            </a:r>
            <a:br>
              <a:rPr lang="en-US" b="1" dirty="0" smtClean="0"/>
            </a:br>
            <a:r>
              <a:rPr lang="en-US" b="1" dirty="0" smtClean="0"/>
              <a:t>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349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800" y="1298222"/>
            <a:ext cx="7683500" cy="1978378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endParaRPr lang="en-US" sz="26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u="sng" dirty="0" smtClean="0">
                <a:solidFill>
                  <a:schemeClr val="bg1"/>
                </a:solidFill>
              </a:rPr>
              <a:t>Domain</a:t>
            </a:r>
            <a:r>
              <a:rPr lang="en-US" sz="2600" b="1" dirty="0">
                <a:solidFill>
                  <a:schemeClr val="bg1"/>
                </a:solidFill>
              </a:rPr>
              <a:t>: a set of first elements in a relation 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(</a:t>
            </a:r>
            <a:r>
              <a:rPr lang="en-US" sz="2600" b="1" dirty="0">
                <a:solidFill>
                  <a:schemeClr val="bg1"/>
                </a:solidFill>
              </a:rPr>
              <a:t>all </a:t>
            </a:r>
            <a:r>
              <a:rPr lang="en-US" sz="2600" b="1" dirty="0" smtClean="0">
                <a:solidFill>
                  <a:schemeClr val="bg1"/>
                </a:solidFill>
              </a:rPr>
              <a:t>of </a:t>
            </a:r>
            <a:r>
              <a:rPr lang="en-US" sz="2600" b="1" dirty="0">
                <a:solidFill>
                  <a:schemeClr val="bg1"/>
                </a:solidFill>
              </a:rPr>
              <a:t>the x values). These are also called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the independent variable.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98500" y="3429000"/>
            <a:ext cx="7670800" cy="2667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endParaRPr lang="en-US" sz="3000" b="1" u="sng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3000" b="1" u="sng" dirty="0" smtClean="0">
                <a:solidFill>
                  <a:srgbClr val="000000"/>
                </a:solidFill>
              </a:rPr>
              <a:t>Range</a:t>
            </a:r>
            <a:r>
              <a:rPr lang="en-US" sz="3000" b="1" dirty="0">
                <a:solidFill>
                  <a:srgbClr val="000000"/>
                </a:solidFill>
              </a:rPr>
              <a:t>: The second elements in a relation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(all of the y values). These are also called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the dependent variable.</a:t>
            </a:r>
          </a:p>
        </p:txBody>
      </p:sp>
    </p:spTree>
    <p:extLst>
      <p:ext uri="{BB962C8B-B14F-4D97-AF65-F5344CB8AC3E}">
        <p14:creationId xmlns:p14="http://schemas.microsoft.com/office/powerpoint/2010/main" val="117257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19400" y="2239963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5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95800" y="2239963"/>
            <a:ext cx="600075" cy="5794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/>
              <a:t>x</a:t>
            </a:r>
            <a:r>
              <a:rPr lang="en-US" b="1" i="1" baseline="30000"/>
              <a:t>2</a:t>
            </a:r>
            <a:endParaRPr lang="en-US" b="1" i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248400" y="2239963"/>
            <a:ext cx="701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25</a:t>
            </a:r>
          </a:p>
        </p:txBody>
      </p:sp>
      <p:sp>
        <p:nvSpPr>
          <p:cNvPr id="5125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CA" sz="3600" b="1">
                <a:latin typeface="Tahoma" charset="0"/>
              </a:rPr>
              <a:t>How would you use your calculator to solve 5</a:t>
            </a:r>
            <a:r>
              <a:rPr lang="en-CA" sz="3600" b="1" baseline="30000">
                <a:latin typeface="Tahoma" charset="0"/>
              </a:rPr>
              <a:t>2</a:t>
            </a:r>
            <a:r>
              <a:rPr lang="en-CA" sz="3600" b="1">
                <a:latin typeface="Tahoma" charset="0"/>
              </a:rPr>
              <a:t>?</a:t>
            </a:r>
          </a:p>
        </p:txBody>
      </p:sp>
      <p:sp>
        <p:nvSpPr>
          <p:cNvPr id="2064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number you entered is the </a:t>
            </a:r>
            <a:r>
              <a:rPr lang="en-CA" b="1" i="1">
                <a:latin typeface="Tahoma" charset="0"/>
              </a:rPr>
              <a:t>input number</a:t>
            </a:r>
            <a:r>
              <a:rPr lang="en-CA">
                <a:latin typeface="Tahoma" charset="0"/>
              </a:rPr>
              <a:t> (or x-value on a graph).</a:t>
            </a:r>
          </a:p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result is the </a:t>
            </a:r>
            <a:r>
              <a:rPr lang="en-CA" b="1" i="1">
                <a:latin typeface="Tahoma" charset="0"/>
              </a:rPr>
              <a:t>output number</a:t>
            </a:r>
            <a:r>
              <a:rPr lang="en-CA">
                <a:latin typeface="Tahoma" charset="0"/>
              </a:rPr>
              <a:t> (or y-value on a graph).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860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7912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8112" y="5775446"/>
            <a:ext cx="62512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the calculator commands?</a:t>
            </a:r>
            <a:endParaRPr lang="en-CA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07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  <p:bldP spid="2055" grpId="0"/>
      <p:bldP spid="2064" grpId="0" build="p"/>
      <p:bldP spid="2061" grpId="0" animBg="1"/>
      <p:bldP spid="20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228600"/>
            <a:ext cx="8153400" cy="1219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A </a:t>
            </a:r>
            <a:r>
              <a:rPr lang="en-US" b="1" i="1" u="sng">
                <a:solidFill>
                  <a:schemeClr val="bg1"/>
                </a:solidFill>
              </a:rPr>
              <a:t>function</a:t>
            </a:r>
            <a:r>
              <a:rPr lang="en-US" b="1" u="sng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is a relation that gives a </a:t>
            </a:r>
            <a:r>
              <a:rPr lang="en-US" b="1" i="1" u="sng">
                <a:solidFill>
                  <a:schemeClr val="bg1"/>
                </a:solidFill>
              </a:rPr>
              <a:t>single </a:t>
            </a:r>
          </a:p>
          <a:p>
            <a:pPr algn="ctr" eaLnBrk="1" hangingPunct="1"/>
            <a:r>
              <a:rPr lang="en-US" b="1" i="1" u="sng">
                <a:solidFill>
                  <a:schemeClr val="bg1"/>
                </a:solidFill>
              </a:rPr>
              <a:t>output</a:t>
            </a:r>
            <a:r>
              <a:rPr lang="en-US" b="1">
                <a:solidFill>
                  <a:schemeClr val="bg1"/>
                </a:solidFill>
              </a:rPr>
              <a:t> number for every valid input number 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(x values cannot be repeated).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81534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There are many ways to represent relations: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09600" y="1600200"/>
            <a:ext cx="81534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A </a:t>
            </a:r>
            <a:r>
              <a:rPr lang="en-US" b="1" i="1" u="sng">
                <a:solidFill>
                  <a:srgbClr val="000000"/>
                </a:solidFill>
              </a:rPr>
              <a:t>relation</a:t>
            </a:r>
            <a:r>
              <a:rPr lang="en-US" b="1">
                <a:solidFill>
                  <a:srgbClr val="000000"/>
                </a:solidFill>
              </a:rPr>
              <a:t> is a rule that produces one or more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output numbers for every valid input number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(x and y values may be repeated).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5181600" y="3657600"/>
            <a:ext cx="3657600" cy="1524000"/>
          </a:xfrm>
          <a:prstGeom prst="wedgeRoundRectCallout">
            <a:avLst>
              <a:gd name="adj1" fmla="val -83375"/>
              <a:gd name="adj2" fmla="val 19065"/>
              <a:gd name="adj3" fmla="val 16667"/>
            </a:avLst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These are all ways of showing a </a:t>
            </a:r>
            <a:r>
              <a:rPr lang="en-US" sz="2400" b="1" u="sng">
                <a:solidFill>
                  <a:schemeClr val="bg1"/>
                </a:solidFill>
              </a:rPr>
              <a:t>relation</a:t>
            </a:r>
            <a:r>
              <a:rPr lang="en-US" sz="2400">
                <a:solidFill>
                  <a:schemeClr val="bg1"/>
                </a:solidFill>
              </a:rPr>
              <a:t>ship between two variables.</a:t>
            </a:r>
          </a:p>
        </p:txBody>
      </p:sp>
      <p:sp>
        <p:nvSpPr>
          <p:cNvPr id="1042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/>
            <a:r>
              <a:rPr lang="en-CA" dirty="0">
                <a:latin typeface="Tahoma" charset="0"/>
              </a:rPr>
              <a:t>Graph</a:t>
            </a:r>
          </a:p>
          <a:p>
            <a:pPr eaLnBrk="1" hangingPunct="1"/>
            <a:r>
              <a:rPr lang="en-CA" dirty="0">
                <a:latin typeface="Tahoma" charset="0"/>
              </a:rPr>
              <a:t>Equation</a:t>
            </a:r>
          </a:p>
          <a:p>
            <a:pPr eaLnBrk="1" hangingPunct="1"/>
            <a:r>
              <a:rPr lang="en-CA" dirty="0">
                <a:latin typeface="Tahoma" charset="0"/>
              </a:rPr>
              <a:t>Table of values</a:t>
            </a:r>
          </a:p>
          <a:p>
            <a:pPr eaLnBrk="1" hangingPunct="1"/>
            <a:r>
              <a:rPr lang="en-CA" dirty="0">
                <a:latin typeface="Tahoma" charset="0"/>
              </a:rPr>
              <a:t>A set of ordered pairs</a:t>
            </a:r>
          </a:p>
          <a:p>
            <a:pPr eaLnBrk="1" hangingPunct="1"/>
            <a:r>
              <a:rPr lang="en-CA" dirty="0">
                <a:latin typeface="Tahoma" charset="0"/>
              </a:rPr>
              <a:t>Mapping</a:t>
            </a:r>
          </a:p>
        </p:txBody>
      </p:sp>
    </p:spTree>
    <p:extLst>
      <p:ext uri="{BB962C8B-B14F-4D97-AF65-F5344CB8AC3E}">
        <p14:creationId xmlns:p14="http://schemas.microsoft.com/office/powerpoint/2010/main" val="133783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38" grpId="0" animBg="1"/>
      <p:bldP spid="1040" grpId="0" animBg="1"/>
      <p:bldP spid="10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x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9969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11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8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295400" y="2397125"/>
            <a:ext cx="914400" cy="319087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200400" y="2320925"/>
            <a:ext cx="914400" cy="3708400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8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1905000" y="3048000"/>
            <a:ext cx="15240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981200" y="3810000"/>
            <a:ext cx="14478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905000" y="4495800"/>
            <a:ext cx="1524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981200" y="3962400"/>
            <a:ext cx="1524000" cy="1143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410200" y="1752600"/>
            <a:ext cx="23622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But a relation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/>
              <a:t>Are these relations or functions?</a:t>
            </a:r>
          </a:p>
        </p:txBody>
      </p:sp>
    </p:spTree>
    <p:extLst>
      <p:ext uri="{BB962C8B-B14F-4D97-AF65-F5344CB8AC3E}">
        <p14:creationId xmlns:p14="http://schemas.microsoft.com/office/powerpoint/2010/main" val="425449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utoUpdateAnimBg="0"/>
      <p:bldP spid="11270" grpId="0" animBg="1"/>
      <p:bldP spid="11271" grpId="0" animBg="1"/>
      <p:bldP spid="11272" grpId="0" animBg="1" autoUpdateAnimBg="0"/>
      <p:bldP spid="11273" grpId="0" animBg="1" autoUpdateAnimBg="0"/>
      <p:bldP spid="11274" grpId="0" animBg="1"/>
      <p:bldP spid="11275" grpId="0" animBg="1"/>
      <p:bldP spid="11276" grpId="0" animBg="1"/>
      <p:bldP spid="11277" grpId="0" animBg="1"/>
      <p:bldP spid="1127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1044575" cy="19177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x   y</a:t>
            </a:r>
          </a:p>
          <a:p>
            <a:pPr algn="ctr" eaLnBrk="1" hangingPunct="1"/>
            <a:r>
              <a:rPr lang="en-US" sz="2400"/>
              <a:t>-2   -1</a:t>
            </a:r>
          </a:p>
          <a:p>
            <a:pPr algn="ctr" eaLnBrk="1" hangingPunct="1"/>
            <a:r>
              <a:rPr lang="en-US" sz="2400"/>
              <a:t>-1   1</a:t>
            </a:r>
          </a:p>
          <a:p>
            <a:pPr algn="ctr" eaLnBrk="1" hangingPunct="1"/>
            <a:r>
              <a:rPr lang="en-US" sz="2400"/>
              <a:t> 0    3</a:t>
            </a:r>
          </a:p>
          <a:p>
            <a:pPr algn="ctr" eaLnBrk="1" hangingPunct="1"/>
            <a:r>
              <a:rPr lang="en-US" sz="2400"/>
              <a:t> 1    5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68500" y="3200400"/>
            <a:ext cx="1588" cy="20701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384300" y="3552825"/>
            <a:ext cx="1143000" cy="15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49086" y="838200"/>
            <a:ext cx="4865914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Double the number and add 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66800" y="1524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an equation: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066800" y="381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In words: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71600" y="1981200"/>
            <a:ext cx="19050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y = 2x + 3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66800" y="266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table of values: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066800" y="5410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set of ordered pairs: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447800" y="5867400"/>
            <a:ext cx="64008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(-2, -1)  (-1,1)  (0,3)  (1, 5)  (2, 7) (3, 9)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876800" y="2057400"/>
            <a:ext cx="3733800" cy="2057400"/>
          </a:xfrm>
          <a:prstGeom prst="leftArrowCallout">
            <a:avLst>
              <a:gd name="adj1" fmla="val 25000"/>
              <a:gd name="adj2" fmla="val 25000"/>
              <a:gd name="adj3" fmla="val 30247"/>
              <a:gd name="adj4" fmla="val 66667"/>
            </a:avLst>
          </a:prstGeom>
          <a:solidFill>
            <a:srgbClr val="000000"/>
          </a:solidFill>
          <a:ln>
            <a:noFill/>
          </a:ln>
          <a:effectLst>
            <a:prstShdw prst="shdw17" dist="17961" dir="2700000">
              <a:srgbClr val="0000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CA">
                <a:solidFill>
                  <a:schemeClr val="bg1"/>
                </a:solidFill>
              </a:rPr>
              <a:t>These all represent the SAME function!</a:t>
            </a:r>
          </a:p>
        </p:txBody>
      </p:sp>
    </p:spTree>
    <p:extLst>
      <p:ext uri="{BB962C8B-B14F-4D97-AF65-F5344CB8AC3E}">
        <p14:creationId xmlns:p14="http://schemas.microsoft.com/office/powerpoint/2010/main" val="198389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/>
      <p:bldP spid="12294" grpId="0" animBg="1"/>
      <p:bldP spid="12302" grpId="0" animBg="1" autoUpdateAnimBg="0"/>
      <p:bldP spid="12303" grpId="0" autoUpdateAnimBg="0"/>
      <p:bldP spid="12305" grpId="0" animBg="1" autoUpdateAnimBg="0"/>
      <p:bldP spid="12306" grpId="0" autoUpdateAnimBg="0"/>
      <p:bldP spid="12307" grpId="0" autoUpdateAnimBg="0"/>
      <p:bldP spid="12308" grpId="0" animBg="1" autoUpdateAnimBg="0"/>
      <p:bldP spid="123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Students are expected to: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Graph</a:t>
            </a:r>
            <a:r>
              <a:rPr lang="en-US" sz="2600" dirty="0"/>
              <a:t>, with or without technology, a set of data, and determine the restrictions on the domain and range.</a:t>
            </a:r>
          </a:p>
          <a:p>
            <a:r>
              <a:rPr lang="en-US" sz="2600" dirty="0" smtClean="0"/>
              <a:t>Explain </a:t>
            </a:r>
            <a:r>
              <a:rPr lang="en-US" sz="2600" dirty="0"/>
              <a:t>why data points should or should not be connected on the graph for a situation.</a:t>
            </a:r>
          </a:p>
          <a:p>
            <a:r>
              <a:rPr lang="en-US" sz="2600" dirty="0" smtClean="0"/>
              <a:t>Describe </a:t>
            </a:r>
            <a:r>
              <a:rPr lang="en-US" sz="2600" dirty="0"/>
              <a:t>a possible situation for a given graph.</a:t>
            </a:r>
          </a:p>
          <a:p>
            <a:r>
              <a:rPr lang="en-US" sz="2600" dirty="0" smtClean="0"/>
              <a:t>Sketch </a:t>
            </a:r>
            <a:r>
              <a:rPr lang="en-US" sz="2600" dirty="0"/>
              <a:t>a possible graph for a given situation.</a:t>
            </a:r>
          </a:p>
          <a:p>
            <a:r>
              <a:rPr lang="en-US" sz="2600" dirty="0" smtClean="0"/>
              <a:t>Determine</a:t>
            </a:r>
            <a:r>
              <a:rPr lang="en-US" sz="2600" dirty="0"/>
              <a:t>, and express in a variety of ways, the domain and range of a graph, a set of ordered pairs, or a table of values.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641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57200" y="682625"/>
            <a:ext cx="8229600" cy="830263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Vertical Line Test: </a:t>
            </a:r>
            <a:r>
              <a:rPr lang="en-US" sz="2400"/>
              <a:t>if every </a:t>
            </a:r>
            <a:r>
              <a:rPr lang="en-US" sz="2400" i="1"/>
              <a:t>vertical line</a:t>
            </a:r>
            <a:r>
              <a:rPr lang="en-US" sz="2400"/>
              <a:t> you can draw goes through only 1 point then the relation is a function.</a:t>
            </a:r>
            <a:endParaRPr lang="en-US" sz="2400" b="1"/>
          </a:p>
        </p:txBody>
      </p:sp>
      <p:pic>
        <p:nvPicPr>
          <p:cNvPr id="15363" name="Picture 4" descr="http://www.algebra-class.com/image-files/vertical-line-answer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7432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vertical line test practic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1828800"/>
            <a:ext cx="2859087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8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10743"/>
            <a:ext cx="7772400" cy="1143000"/>
          </a:xfrm>
        </p:spPr>
        <p:txBody>
          <a:bodyPr/>
          <a:lstStyle/>
          <a:p>
            <a:r>
              <a:rPr lang="en-US" dirty="0" smtClean="0"/>
              <a:t>Check Your Understanding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110" y="800100"/>
            <a:ext cx="5421489" cy="5632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73713" y="800100"/>
            <a:ext cx="3429000" cy="563245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 a)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b)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9472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27025"/>
            <a:ext cx="5329238" cy="5562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400675" y="381000"/>
            <a:ext cx="3657600" cy="5508625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a)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b)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c)</a:t>
            </a:r>
          </a:p>
          <a:p>
            <a:pPr eaLnBrk="1" hangingPunct="1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585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work: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CYU # 4-9 on pages 270-271.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Homework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# 7-10 on page 263.</a:t>
            </a:r>
          </a:p>
          <a:p>
            <a:r>
              <a:rPr lang="en-US" dirty="0" smtClean="0"/>
              <a:t>Answer # </a:t>
            </a:r>
            <a:r>
              <a:rPr lang="en-US" dirty="0" smtClean="0"/>
              <a:t>14-16, 19-23 on pages 272-273.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teachers.henrico.k12</a:t>
            </a:r>
            <a:r>
              <a:rPr lang="en-US" i="1" dirty="0"/>
              <a:t>.va.us</a:t>
            </a:r>
            <a:r>
              <a:rPr lang="en-US" i="1" dirty="0" smtClean="0"/>
              <a:t>/</a:t>
            </a:r>
          </a:p>
          <a:p>
            <a:r>
              <a:rPr lang="en-US" i="1" dirty="0"/>
              <a:t>sms8thmath.weebly.com</a:t>
            </a:r>
            <a:r>
              <a:rPr lang="en-US" i="1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89" y="2458155"/>
            <a:ext cx="8650111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5.1</a:t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REPRESENTING  Relations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578" y="4676422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diagram</a:t>
            </a:r>
          </a:p>
          <a:p>
            <a:r>
              <a:rPr lang="en-US" dirty="0"/>
              <a:t>relation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element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12 at 9.1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6" y="1884329"/>
            <a:ext cx="8411730" cy="43718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Introduction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55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1" y="1939386"/>
            <a:ext cx="8425384" cy="4559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Example: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901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1-12 at 9.1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98" y="535517"/>
            <a:ext cx="8171527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8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5" y="241299"/>
            <a:ext cx="8661400" cy="63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FABCD560014E94A634897746767A4C"/>
  <p:tag name="SLIDEID" val="36FABCD560014E94A634897746767A4C"/>
  <p:tag name="SLIDEORDER" val="1"/>
  <p:tag name="SLIDETYPE" val="Q"/>
  <p:tag name="DEMOGRAPHIC" val="False"/>
  <p:tag name="SPEEDSCORING" val="False"/>
  <p:tag name="VALUES" val="Incorrect¤Incorrect¤Correct¤Incorrect¤Incorrect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QUESTIONALIAS" val="What is the domain of the relation{(2,1), (4,2), (3,3), (4,1)}"/>
  <p:tag name="ANSWERSALIAS" val="{2, 3, 4, 4}¤{1, 2, 3, 1}¤{2, 3, 4}¤{1, 2, 3}¤{1, 2, 3, 4}"/>
  <p:tag name="CHARTCOLORS" val="2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6FABCD560014E94A634897746767A4C"/>
  <p:tag name="SLIDETYPE" val="Q"/>
  <p:tag name="DEMOGRAPHIC" val="False"/>
  <p:tag name="SPEEDSCORING" val="False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SLIDEORDER" val="2"/>
  <p:tag name="SLIDEGUID" val="12987C5F1C93448084026D451C3EB1DF"/>
  <p:tag name="VALUES" val="Incorrect¤Incorrect¤Incorrect¤Correct¤Incorrect"/>
  <p:tag name="QUESTIONALIAS" val="What is the range of the relation{(2,1), (4,2), (3,3), (4,1)}"/>
  <p:tag name="ANSWERSALIAS" val="{2, 3, 4, 4}¤{1, 2, 3, 1}¤{2, 3, 4}¤{1, 2, 3}¤{1, 2, 3, 4}"/>
  <p:tag name="CHARTCOLORS" val="2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4391</TotalTime>
  <Words>1054</Words>
  <Application>Microsoft Macintosh PowerPoint</Application>
  <PresentationFormat>On-screen Show (4:3)</PresentationFormat>
  <Paragraphs>254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Math Blue</vt:lpstr>
      <vt:lpstr>RELATIONS AND FUNCTIONS</vt:lpstr>
      <vt:lpstr>RELATIONS AND FUNCTIONS </vt:lpstr>
      <vt:lpstr>Students are expected to:</vt:lpstr>
      <vt:lpstr>5.1 REPRESENTING  Relations</vt:lpstr>
      <vt:lpstr>Key Terms</vt:lpstr>
      <vt:lpstr>Introduction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Terms</vt:lpstr>
      <vt:lpstr>How about some more definitions? The domain is the</vt:lpstr>
      <vt:lpstr>Given the relation  {(3,2), (1,6), (-2,0)},  find the domain and range.</vt:lpstr>
      <vt:lpstr>What is the domain of the relation {(2,1), (4,2), (3,3), (4,1)}</vt:lpstr>
      <vt:lpstr>What is the range of the relation {(2,1), (4,2), (3,3), (4,1)}</vt:lpstr>
      <vt:lpstr>The relation {(2,1), (-1,3), (0,4)} can be shown by</vt:lpstr>
      <vt:lpstr>Given the following table, show the relation, domain, range, and mapping. x -1 0 4 7 y 3 6 -1 3</vt:lpstr>
      <vt:lpstr>Mapping x -1 0 4 7 y 3 6 -1 3</vt:lpstr>
      <vt:lpstr>Example 1- 3</vt:lpstr>
      <vt:lpstr>Class Exercises</vt:lpstr>
      <vt:lpstr>PROPERTIES  OF  FUNCTIONS</vt:lpstr>
      <vt:lpstr>PowerPoint Presentation</vt:lpstr>
      <vt:lpstr>How would you use your calculator to solve 52?</vt:lpstr>
      <vt:lpstr>PowerPoint Presentation</vt:lpstr>
      <vt:lpstr>PowerPoint Presentation</vt:lpstr>
      <vt:lpstr>PowerPoint Presentation</vt:lpstr>
      <vt:lpstr>PowerPoint Presentation</vt:lpstr>
      <vt:lpstr>Check Your Understanding</vt:lpstr>
      <vt:lpstr>PowerPoint Presentation</vt:lpstr>
      <vt:lpstr>PowerPoint Presentation</vt:lpstr>
      <vt:lpstr>Class work:</vt:lpstr>
      <vt:lpstr>Homework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apple</dc:creator>
  <cp:lastModifiedBy>Lilian Albarico</cp:lastModifiedBy>
  <cp:revision>18</cp:revision>
  <dcterms:created xsi:type="dcterms:W3CDTF">2014-01-11T13:11:27Z</dcterms:created>
  <dcterms:modified xsi:type="dcterms:W3CDTF">2014-12-03T12:54:14Z</dcterms:modified>
</cp:coreProperties>
</file>