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53"/>
  </p:notesMasterIdLst>
  <p:handoutMasterIdLst>
    <p:handoutMasterId r:id="rId54"/>
  </p:handoutMasterIdLst>
  <p:sldIdLst>
    <p:sldId id="277" r:id="rId2"/>
    <p:sldId id="278" r:id="rId3"/>
    <p:sldId id="281" r:id="rId4"/>
    <p:sldId id="355" r:id="rId5"/>
    <p:sldId id="381" r:id="rId6"/>
    <p:sldId id="383" r:id="rId7"/>
    <p:sldId id="384" r:id="rId8"/>
    <p:sldId id="283" r:id="rId9"/>
    <p:sldId id="286" r:id="rId10"/>
    <p:sldId id="288" r:id="rId11"/>
    <p:sldId id="290" r:id="rId12"/>
    <p:sldId id="291" r:id="rId13"/>
    <p:sldId id="292" r:id="rId14"/>
    <p:sldId id="293" r:id="rId15"/>
    <p:sldId id="294" r:id="rId16"/>
    <p:sldId id="382" r:id="rId17"/>
    <p:sldId id="356" r:id="rId18"/>
    <p:sldId id="357" r:id="rId19"/>
    <p:sldId id="359" r:id="rId20"/>
    <p:sldId id="366" r:id="rId21"/>
    <p:sldId id="378" r:id="rId22"/>
    <p:sldId id="368" r:id="rId23"/>
    <p:sldId id="387" r:id="rId24"/>
    <p:sldId id="386" r:id="rId25"/>
    <p:sldId id="369" r:id="rId26"/>
    <p:sldId id="370" r:id="rId27"/>
    <p:sldId id="371" r:id="rId28"/>
    <p:sldId id="374" r:id="rId29"/>
    <p:sldId id="379" r:id="rId30"/>
    <p:sldId id="380" r:id="rId31"/>
    <p:sldId id="377" r:id="rId32"/>
    <p:sldId id="372" r:id="rId33"/>
    <p:sldId id="385" r:id="rId34"/>
    <p:sldId id="376" r:id="rId35"/>
    <p:sldId id="412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375" r:id="rId45"/>
    <p:sldId id="373" r:id="rId46"/>
    <p:sldId id="400" r:id="rId47"/>
    <p:sldId id="401" r:id="rId48"/>
    <p:sldId id="402" r:id="rId49"/>
    <p:sldId id="413" r:id="rId50"/>
    <p:sldId id="414" r:id="rId51"/>
    <p:sldId id="403" r:id="rId5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000"/>
    <a:srgbClr val="800080"/>
    <a:srgbClr val="FF5050"/>
    <a:srgbClr val="FF99CC"/>
    <a:srgbClr val="66FF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6" autoAdjust="0"/>
    <p:restoredTop sz="97270" autoAdjust="0"/>
  </p:normalViewPr>
  <p:slideViewPr>
    <p:cSldViewPr>
      <p:cViewPr varScale="1">
        <p:scale>
          <a:sx n="61" d="100"/>
          <a:sy n="61" d="100"/>
        </p:scale>
        <p:origin x="-112" y="-32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宋体" charset="0"/>
              </a:defRPr>
            </a:lvl1pPr>
          </a:lstStyle>
          <a:p>
            <a:endParaRPr lang="en-GB" altLang="zh-CN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endParaRPr lang="en-GB" altLang="zh-CN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宋体" charset="0"/>
              </a:defRPr>
            </a:lvl1pPr>
          </a:lstStyle>
          <a:p>
            <a:endParaRPr lang="en-GB" altLang="zh-CN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fld id="{55F15D38-FEFA-D64F-92B5-52FE59E9E78B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7488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宋体" charset="0"/>
              </a:defRPr>
            </a:lvl1pPr>
          </a:lstStyle>
          <a:p>
            <a:endParaRPr lang="en-CA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fld id="{18671E41-8E2B-4141-8333-2BBE10A6E99F}" type="datetimeFigureOut">
              <a:rPr lang="en-US" altLang="zh-CN"/>
              <a:pPr/>
              <a:t>9/10/13</a:t>
            </a:fld>
            <a:endParaRPr lang="en-CA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CA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宋体" charset="0"/>
              </a:defRPr>
            </a:lvl1pPr>
          </a:lstStyle>
          <a:p>
            <a:endParaRPr lang="en-CA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fld id="{F921A4E1-DBFF-E943-AEF8-377AED7F044F}" type="slidenum">
              <a:rPr lang="en-CA" altLang="zh-CN"/>
              <a:pPr/>
              <a:t>‹#›</a:t>
            </a:fld>
            <a:endParaRPr lang="en-CA" altLang="zh-CN"/>
          </a:p>
        </p:txBody>
      </p:sp>
    </p:spTree>
    <p:extLst>
      <p:ext uri="{BB962C8B-B14F-4D97-AF65-F5344CB8AC3E}">
        <p14:creationId xmlns:p14="http://schemas.microsoft.com/office/powerpoint/2010/main" val="40064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A141AC-BFD7-7E42-8241-ED587AE16359}" type="slidenum">
              <a:rPr lang="en-GB" altLang="zh-CN" sz="1200">
                <a:ea typeface="宋体" charset="0"/>
              </a:rPr>
              <a:pPr eaLnBrk="1" hangingPunct="1"/>
              <a:t>3</a:t>
            </a:fld>
            <a:endParaRPr lang="en-GB" altLang="zh-CN" sz="1200">
              <a:ea typeface="宋体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>
              <a:latin typeface="Calibri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B16542-C721-1045-8298-EC419A04ACF1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equilat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307781D-D8D8-834A-93FF-4F3EF13F18E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parallelogram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5E0FCA-A3AE-9447-B8C7-3D12FB5B417D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rectangle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51BBF3-152C-6640-8905-7467312BD010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shapes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Make sure you have a sample polyhedra figure of this!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55833E-016F-294B-8BF1-BFE8A2C9040C}" type="slidenum">
              <a:rPr lang="en-US" altLang="zh-CN" sz="1200">
                <a:ea typeface="宋体" charset="0"/>
                <a:cs typeface="宋体" charset="0"/>
              </a:rPr>
              <a:pPr eaLnBrk="1" hangingPunct="1"/>
              <a:t>43</a:t>
            </a:fld>
            <a:endParaRPr lang="en-US" altLang="zh-CN" sz="120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855552-D682-C242-8A7C-419B8FBB30D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4th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76922E-0A9F-964E-A9DA-0D5B37E91F99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quad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4253C0-262F-9146-A21A-0130BA49EDA9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parallelogram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28B22A-059F-CB41-8029-C4F4BD02B5E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trapezoid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042FC1-1868-2648-A8EE-677F8B063FF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triangle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9382F7-053F-4E41-9514-FC2B9034E893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equilat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B84CEB-8D49-D443-80CB-59C3F519A93B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isosceles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8E6092-FCE8-9848-B06B-60B800DFD076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scalene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3568-A3A4-9846-97CF-5C32BD045B7F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783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4AA-5BB2-5749-AF10-157258C73550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77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4AA-5BB2-5749-AF10-157258C73550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80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pedImag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1" y="465661"/>
            <a:ext cx="5977256" cy="6181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2119857"/>
            <a:ext cx="5249335" cy="1182158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1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65663"/>
            <a:ext cx="5976783" cy="618067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4415" y="2275418"/>
            <a:ext cx="4815418" cy="2465917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1037573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0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529160"/>
            <a:ext cx="5976783" cy="6180671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936746" y="1322916"/>
            <a:ext cx="4741858" cy="340783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65663"/>
            <a:ext cx="5976783" cy="6180671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4415" y="2275419"/>
            <a:ext cx="4815418" cy="2698751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Clr>
                <a:srgbClr val="5C6B7E"/>
              </a:buClr>
              <a:buFont typeface="Arial"/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1037573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4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7D70-0007-D946-B0BC-A91B2FD4B052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283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4AA-5BB2-5749-AF10-157258C73550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657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3BF-31D3-8641-9A53-D9E83DC1FA41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036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4AA-5BB2-5749-AF10-157258C73550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303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090-77A7-B145-AB6A-8BAF038B7E35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571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4AA-5BB2-5749-AF10-157258C73550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286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4AA-5BB2-5749-AF10-157258C73550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469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D4AA-5BB2-5749-AF10-157258C73550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650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D4AA-5BB2-5749-AF10-157258C73550}" type="slidenum">
              <a:rPr lang="en-GB" altLang="zh-CN" smtClean="0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18106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mathsisfun.com/geometry/plane-geometry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827584" y="530120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  <a:ea typeface="宋体" charset="0"/>
                <a:cs typeface="宋体" charset="0"/>
              </a:rPr>
              <a:t>GEOMETRY</a:t>
            </a:r>
            <a:endParaRPr lang="en-CA" altLang="zh-CN" dirty="0">
              <a:latin typeface="Times New Roman" charset="0"/>
              <a:ea typeface="宋体" charset="0"/>
              <a:cs typeface="宋体" charset="0"/>
            </a:endParaRPr>
          </a:p>
        </p:txBody>
      </p:sp>
      <p:pic>
        <p:nvPicPr>
          <p:cNvPr id="6147" name="Picture 2" descr="C:\Users\Lilian Albarico\Desktop\MATH 10\Pics\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808"/>
            <a:ext cx="3500437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404664"/>
            <a:ext cx="2971910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5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halkduster"/>
                <a:ea typeface="+mn-ea"/>
                <a:cs typeface="Chalkduster"/>
              </a:rPr>
              <a:t>Math 10</a:t>
            </a:r>
            <a:endParaRPr lang="en-CA" altLang="zh-CN" sz="5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0" y="4572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b="1" dirty="0">
                <a:ea typeface="宋体" charset="0"/>
                <a:cs typeface="宋体" charset="0"/>
              </a:rPr>
              <a:t>Parallelogram: </a:t>
            </a:r>
            <a:r>
              <a:rPr lang="en-US" altLang="zh-CN" b="1" dirty="0" smtClean="0">
                <a:ea typeface="宋体" charset="0"/>
                <a:cs typeface="宋体" charset="0"/>
              </a:rPr>
              <a:t>A </a:t>
            </a:r>
            <a:r>
              <a:rPr lang="en-US" altLang="zh-CN" b="1" dirty="0">
                <a:ea typeface="宋体" charset="0"/>
                <a:cs typeface="宋体" charset="0"/>
              </a:rPr>
              <a:t>quadrilateral whose opposite sides are parallel and </a:t>
            </a:r>
            <a:r>
              <a:rPr lang="en-US" altLang="zh-CN" b="1" dirty="0" smtClean="0">
                <a:ea typeface="宋体" charset="0"/>
                <a:cs typeface="宋体" charset="0"/>
              </a:rPr>
              <a:t>congruent.</a:t>
            </a:r>
            <a:endParaRPr lang="en-US" altLang="zh-CN" b="1" dirty="0">
              <a:ea typeface="宋体" charset="0"/>
              <a:cs typeface="宋体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67200" y="33528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ea typeface="宋体" charset="0"/>
                <a:cs typeface="宋体" charset="0"/>
              </a:rPr>
              <a:t>Rhombus: A parallelogram whose four sides are congruent and whose opposite angles are </a:t>
            </a:r>
            <a:r>
              <a:rPr lang="en-US" altLang="zh-CN" b="1" dirty="0" smtClean="0">
                <a:ea typeface="宋体" charset="0"/>
                <a:cs typeface="宋体" charset="0"/>
              </a:rPr>
              <a:t>congruent.</a:t>
            </a:r>
            <a:endParaRPr lang="en-US" altLang="zh-CN" b="1" dirty="0">
              <a:ea typeface="宋体" charset="0"/>
              <a:cs typeface="宋体" charset="0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4876800" y="2286000"/>
            <a:ext cx="3124200" cy="381000"/>
          </a:xfrm>
          <a:prstGeom prst="parallelogram">
            <a:avLst>
              <a:gd name="adj" fmla="val 20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1143000" y="3124200"/>
            <a:ext cx="1676400" cy="28194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0" y="457200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宋体" charset="0"/>
                <a:cs typeface="宋体" charset="0"/>
              </a:rPr>
              <a:t>Trapezoid: A quadrilateral with only two parallel sides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590800" y="2514600"/>
            <a:ext cx="3429000" cy="259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609600"/>
            <a:ext cx="8136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ea typeface="宋体" charset="0"/>
                <a:cs typeface="宋体" charset="0"/>
              </a:rPr>
              <a:t>Triangle:  A three-sided </a:t>
            </a:r>
            <a:r>
              <a:rPr lang="en-US" altLang="zh-CN" sz="4000" b="1" dirty="0" smtClean="0">
                <a:ea typeface="宋体" charset="0"/>
                <a:cs typeface="宋体" charset="0"/>
              </a:rPr>
              <a:t>polygon. </a:t>
            </a:r>
            <a:endParaRPr lang="en-US" altLang="zh-CN" sz="4000" b="1" dirty="0">
              <a:ea typeface="宋体" charset="0"/>
              <a:cs typeface="宋体" charset="0"/>
            </a:endParaRPr>
          </a:p>
        </p:txBody>
      </p:sp>
      <p:sp>
        <p:nvSpPr>
          <p:cNvPr id="9222" name="AutoShape 6" descr="Cork"/>
          <p:cNvSpPr>
            <a:spLocks noChangeArrowheads="1"/>
          </p:cNvSpPr>
          <p:nvPr/>
        </p:nvSpPr>
        <p:spPr bwMode="auto">
          <a:xfrm>
            <a:off x="3429000" y="2209800"/>
            <a:ext cx="2971800" cy="3124200"/>
          </a:xfrm>
          <a:prstGeom prst="rtTriangl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3568" y="457200"/>
            <a:ext cx="77048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ea typeface="宋体" charset="0"/>
                <a:cs typeface="宋体" charset="0"/>
              </a:rPr>
              <a:t>Equilateral triangle:  A triangle with three congruent </a:t>
            </a:r>
            <a:r>
              <a:rPr lang="en-US" altLang="zh-CN" sz="4000" b="1" dirty="0" smtClean="0">
                <a:ea typeface="宋体" charset="0"/>
                <a:cs typeface="宋体" charset="0"/>
              </a:rPr>
              <a:t>sides.</a:t>
            </a:r>
            <a:endParaRPr lang="en-US" altLang="zh-CN" sz="4000" b="1" dirty="0">
              <a:ea typeface="宋体" charset="0"/>
              <a:cs typeface="宋体" charset="0"/>
            </a:endParaRPr>
          </a:p>
        </p:txBody>
      </p:sp>
      <p:sp>
        <p:nvSpPr>
          <p:cNvPr id="8196" name="AutoShape 4" descr="Paper bag"/>
          <p:cNvSpPr>
            <a:spLocks noChangeArrowheads="1"/>
          </p:cNvSpPr>
          <p:nvPr/>
        </p:nvSpPr>
        <p:spPr bwMode="auto">
          <a:xfrm>
            <a:off x="2971800" y="2362200"/>
            <a:ext cx="3200400" cy="2971800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536" y="304800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600" b="1" dirty="0">
                <a:ea typeface="宋体" charset="0"/>
                <a:cs typeface="宋体" charset="0"/>
              </a:rPr>
              <a:t>Isosceles triangle </a:t>
            </a:r>
            <a:r>
              <a:rPr lang="en-US" altLang="zh-CN" sz="3600" b="1" dirty="0" smtClean="0">
                <a:ea typeface="宋体" charset="0"/>
                <a:cs typeface="宋体" charset="0"/>
              </a:rPr>
              <a:t>- </a:t>
            </a:r>
            <a:r>
              <a:rPr lang="en-US" altLang="zh-CN" sz="3600" b="1" dirty="0">
                <a:ea typeface="宋体" charset="0"/>
                <a:cs typeface="宋体" charset="0"/>
              </a:rPr>
              <a:t>A triangle with two congruent sides and two congruent </a:t>
            </a:r>
            <a:r>
              <a:rPr lang="en-US" altLang="zh-CN" sz="3600" b="1" dirty="0" smtClean="0">
                <a:ea typeface="宋体" charset="0"/>
                <a:cs typeface="宋体" charset="0"/>
              </a:rPr>
              <a:t>angle.</a:t>
            </a:r>
            <a:endParaRPr lang="en-US" altLang="zh-CN" sz="3600" b="1" dirty="0">
              <a:ea typeface="宋体" charset="0"/>
              <a:cs typeface="宋体" charset="0"/>
            </a:endParaRPr>
          </a:p>
        </p:txBody>
      </p:sp>
      <p:sp>
        <p:nvSpPr>
          <p:cNvPr id="10245" name="AutoShape 5" descr="Sand"/>
          <p:cNvSpPr>
            <a:spLocks noChangeArrowheads="1"/>
          </p:cNvSpPr>
          <p:nvPr/>
        </p:nvSpPr>
        <p:spPr bwMode="auto">
          <a:xfrm>
            <a:off x="2743200" y="2286000"/>
            <a:ext cx="4953000" cy="3505200"/>
          </a:xfrm>
          <a:prstGeom prst="rtTriangl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11560" y="457200"/>
            <a:ext cx="79208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ea typeface="宋体" charset="0"/>
                <a:cs typeface="宋体" charset="0"/>
              </a:rPr>
              <a:t>Scalene triangle:  A triangle with no congruent </a:t>
            </a:r>
            <a:r>
              <a:rPr lang="en-US" altLang="zh-CN" sz="4000" b="1" dirty="0" smtClean="0">
                <a:ea typeface="宋体" charset="0"/>
                <a:cs typeface="宋体" charset="0"/>
              </a:rPr>
              <a:t>sides.</a:t>
            </a:r>
            <a:endParaRPr lang="en-US" altLang="zh-CN" sz="4000" b="1" dirty="0">
              <a:ea typeface="宋体" charset="0"/>
              <a:cs typeface="宋体" charset="0"/>
            </a:endParaRPr>
          </a:p>
        </p:txBody>
      </p:sp>
      <p:sp>
        <p:nvSpPr>
          <p:cNvPr id="11273" name="AutoShape 9" descr="Brown marble"/>
          <p:cNvSpPr>
            <a:spLocks noChangeArrowheads="1"/>
          </p:cNvSpPr>
          <p:nvPr/>
        </p:nvSpPr>
        <p:spPr bwMode="auto">
          <a:xfrm flipH="1" flipV="1">
            <a:off x="2286000" y="2819400"/>
            <a:ext cx="4114800" cy="2133600"/>
          </a:xfrm>
          <a:prstGeom prst="rtTriangl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536" y="457200"/>
            <a:ext cx="81369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ea typeface="宋体" charset="0"/>
                <a:cs typeface="宋体" charset="0"/>
              </a:rPr>
              <a:t>Equilateral triangle:  A triangle with three congruent </a:t>
            </a:r>
            <a:r>
              <a:rPr lang="en-US" altLang="zh-CN" sz="4000" b="1" dirty="0" smtClean="0">
                <a:ea typeface="宋体" charset="0"/>
                <a:cs typeface="宋体" charset="0"/>
              </a:rPr>
              <a:t>sides.</a:t>
            </a:r>
            <a:endParaRPr lang="en-US" altLang="zh-CN" sz="4000" b="1" dirty="0">
              <a:ea typeface="宋体" charset="0"/>
              <a:cs typeface="宋体" charset="0"/>
            </a:endParaRPr>
          </a:p>
        </p:txBody>
      </p:sp>
      <p:pic>
        <p:nvPicPr>
          <p:cNvPr id="26627" name="Picture 4" descr="A:\MVC-01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800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AutoShape 3"/>
          <p:cNvSpPr>
            <a:spLocks noChangeArrowheads="1"/>
          </p:cNvSpPr>
          <p:nvPr/>
        </p:nvSpPr>
        <p:spPr bwMode="auto">
          <a:xfrm rot="-156678">
            <a:off x="3048000" y="2743200"/>
            <a:ext cx="2286000" cy="2360613"/>
          </a:xfrm>
          <a:prstGeom prst="triangle">
            <a:avLst>
              <a:gd name="adj" fmla="val 43741"/>
            </a:avLst>
          </a:prstGeom>
          <a:solidFill>
            <a:srgbClr val="99663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34545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457200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>
                <a:ea typeface="宋体" charset="0"/>
                <a:cs typeface="宋体" charset="0"/>
              </a:rPr>
              <a:t>Parallelogram: </a:t>
            </a:r>
          </a:p>
          <a:p>
            <a:pPr algn="ctr">
              <a:spcBef>
                <a:spcPct val="50000"/>
              </a:spcBef>
            </a:pPr>
            <a:r>
              <a:rPr lang="en-US" altLang="zh-CN" b="1" dirty="0">
                <a:ea typeface="宋体" charset="0"/>
                <a:cs typeface="宋体" charset="0"/>
              </a:rPr>
              <a:t>A quadrilateral whose opposite sides are parallel and </a:t>
            </a:r>
            <a:r>
              <a:rPr lang="en-US" altLang="zh-CN" b="1" dirty="0" smtClean="0">
                <a:ea typeface="宋体" charset="0"/>
                <a:cs typeface="宋体" charset="0"/>
              </a:rPr>
              <a:t>congruent.</a:t>
            </a:r>
            <a:endParaRPr lang="en-US" altLang="zh-CN" b="1" dirty="0"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</a:pPr>
            <a:endParaRPr lang="en-US" altLang="zh-CN" b="1" dirty="0">
              <a:ea typeface="宋体" charset="0"/>
              <a:cs typeface="宋体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267200" y="33528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ea typeface="宋体" charset="0"/>
                <a:cs typeface="宋体" charset="0"/>
              </a:rPr>
              <a:t>Rhombus: A parallelogram whose four sides are congruent and whose opposite angles are </a:t>
            </a:r>
            <a:r>
              <a:rPr lang="en-US" altLang="zh-CN" b="1" dirty="0" smtClean="0">
                <a:ea typeface="宋体" charset="0"/>
                <a:cs typeface="宋体" charset="0"/>
              </a:rPr>
              <a:t>congruent.</a:t>
            </a:r>
            <a:endParaRPr lang="en-US" altLang="zh-CN" b="1" dirty="0">
              <a:ea typeface="宋体" charset="0"/>
              <a:cs typeface="宋体" charset="0"/>
            </a:endParaRPr>
          </a:p>
        </p:txBody>
      </p:sp>
      <p:pic>
        <p:nvPicPr>
          <p:cNvPr id="24580" name="Picture 7" descr="A:\rhom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 rot="-1448654">
            <a:off x="457200" y="4419600"/>
            <a:ext cx="2362200" cy="1295400"/>
          </a:xfrm>
          <a:prstGeom prst="parallelogram">
            <a:avLst>
              <a:gd name="adj" fmla="val 45588"/>
            </a:avLst>
          </a:prstGeom>
          <a:solidFill>
            <a:srgbClr val="FF99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2895600" y="2133600"/>
            <a:ext cx="1905000" cy="685800"/>
          </a:xfrm>
          <a:prstGeom prst="parallelogram">
            <a:avLst>
              <a:gd name="adj" fmla="val 6944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2427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:\recta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AutoShape 6"/>
          <p:cNvSpPr>
            <a:spLocks noChangeArrowheads="1"/>
          </p:cNvSpPr>
          <p:nvPr/>
        </p:nvSpPr>
        <p:spPr bwMode="auto">
          <a:xfrm rot="21183311" flipH="1">
            <a:off x="2362200" y="3276600"/>
            <a:ext cx="5410200" cy="1066800"/>
          </a:xfrm>
          <a:prstGeom prst="parallelogram">
            <a:avLst>
              <a:gd name="adj" fmla="val 204618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838200" y="3048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ea typeface="宋体" charset="0"/>
                <a:cs typeface="宋体" charset="0"/>
              </a:rPr>
              <a:t>A quadrilateral whose opposite sides are parallel and congruent</a:t>
            </a:r>
          </a:p>
        </p:txBody>
      </p:sp>
    </p:spTree>
    <p:extLst>
      <p:ext uri="{BB962C8B-B14F-4D97-AF65-F5344CB8AC3E}">
        <p14:creationId xmlns:p14="http://schemas.microsoft.com/office/powerpoint/2010/main" val="4090223887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5105400" y="5029200"/>
            <a:ext cx="3500438" cy="1214438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7651" name="AutoShape 6"/>
          <p:cNvSpPr>
            <a:spLocks noChangeArrowheads="1"/>
          </p:cNvSpPr>
          <p:nvPr/>
        </p:nvSpPr>
        <p:spPr bwMode="auto">
          <a:xfrm>
            <a:off x="609600" y="381000"/>
            <a:ext cx="2057400" cy="2057400"/>
          </a:xfrm>
          <a:prstGeom prst="pentag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7652" name="AutoShape 7"/>
          <p:cNvSpPr>
            <a:spLocks noChangeArrowheads="1"/>
          </p:cNvSpPr>
          <p:nvPr/>
        </p:nvSpPr>
        <p:spPr bwMode="auto">
          <a:xfrm>
            <a:off x="6019800" y="533400"/>
            <a:ext cx="2438400" cy="3505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7653" name="AutoShape 8"/>
          <p:cNvSpPr>
            <a:spLocks noChangeArrowheads="1"/>
          </p:cNvSpPr>
          <p:nvPr/>
        </p:nvSpPr>
        <p:spPr bwMode="auto">
          <a:xfrm>
            <a:off x="685800" y="4038600"/>
            <a:ext cx="2438400" cy="1828800"/>
          </a:xfrm>
          <a:prstGeom prst="parallelogram">
            <a:avLst>
              <a:gd name="adj" fmla="val 33333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62000" y="2590800"/>
            <a:ext cx="187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trapezoid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04800" y="6096000"/>
            <a:ext cx="284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parallelogram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 rot="4245379">
            <a:off x="7312025" y="1825625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triangle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775325" y="4540250"/>
            <a:ext cx="200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rectangle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3276600" y="2209800"/>
            <a:ext cx="2613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Can you </a:t>
            </a:r>
          </a:p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Identify all</a:t>
            </a:r>
          </a:p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These shapes?</a:t>
            </a:r>
          </a:p>
        </p:txBody>
      </p:sp>
    </p:spTree>
    <p:extLst>
      <p:ext uri="{BB962C8B-B14F-4D97-AF65-F5344CB8AC3E}">
        <p14:creationId xmlns:p14="http://schemas.microsoft.com/office/powerpoint/2010/main" val="4288289310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utoUpdateAnimBg="0"/>
      <p:bldP spid="16394" grpId="0" autoUpdateAnimBg="0"/>
      <p:bldP spid="16395" grpId="0" autoUpdateAnimBg="0"/>
      <p:bldP spid="163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44624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zh-CN" b="1" dirty="0">
                <a:latin typeface="Times New Roman" charset="0"/>
                <a:ea typeface="宋体" charset="0"/>
                <a:cs typeface="宋体" charset="0"/>
              </a:rPr>
              <a:t>Students are expected to:</a:t>
            </a:r>
            <a:endParaRPr lang="en-CA" altLang="zh-CN" b="1" dirty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/>
              <a:t>Sketch a diagram to represent a problem that involves surface area or volume.</a:t>
            </a:r>
          </a:p>
          <a:p>
            <a:r>
              <a:rPr lang="en-US" sz="2200" dirty="0" smtClean="0"/>
              <a:t>Determine </a:t>
            </a:r>
            <a:r>
              <a:rPr lang="en-US" sz="2200" dirty="0"/>
              <a:t>the surface area of a right cone, right cylinder, right prism, right pyramid, </a:t>
            </a:r>
            <a:r>
              <a:rPr lang="en-US" sz="2200" dirty="0" smtClean="0"/>
              <a:t>or sphere</a:t>
            </a:r>
            <a:r>
              <a:rPr lang="en-US" sz="2200" dirty="0"/>
              <a:t>, using an object or its </a:t>
            </a:r>
            <a:r>
              <a:rPr lang="en-US" sz="2200" dirty="0" err="1"/>
              <a:t>labelled</a:t>
            </a:r>
            <a:r>
              <a:rPr lang="en-US" sz="2200" dirty="0"/>
              <a:t> diagram.</a:t>
            </a:r>
          </a:p>
          <a:p>
            <a:r>
              <a:rPr lang="en-US" sz="2200" dirty="0" smtClean="0"/>
              <a:t>Determine </a:t>
            </a:r>
            <a:r>
              <a:rPr lang="en-US" sz="2200" dirty="0"/>
              <a:t>the volume of a right cone, right cylinder, right prism, right pyramid, or sphere</a:t>
            </a:r>
            <a:r>
              <a:rPr lang="en-US" sz="2200" dirty="0" smtClean="0"/>
              <a:t>, using </a:t>
            </a:r>
            <a:r>
              <a:rPr lang="en-US" sz="2200" dirty="0"/>
              <a:t>an object or its </a:t>
            </a:r>
            <a:r>
              <a:rPr lang="en-US" sz="2200" dirty="0" err="1"/>
              <a:t>labelled</a:t>
            </a:r>
            <a:r>
              <a:rPr lang="en-US" sz="2200" dirty="0"/>
              <a:t> diagram.</a:t>
            </a:r>
          </a:p>
          <a:p>
            <a:r>
              <a:rPr lang="en-US" sz="2200" dirty="0" smtClean="0"/>
              <a:t>Determine </a:t>
            </a:r>
            <a:r>
              <a:rPr lang="en-US" sz="2200" dirty="0"/>
              <a:t>an unknown dimension of a right cone, right cylinder, right prism, right pyramid, </a:t>
            </a:r>
            <a:r>
              <a:rPr lang="en-US" sz="2200" dirty="0" smtClean="0"/>
              <a:t>or sphere</a:t>
            </a:r>
            <a:r>
              <a:rPr lang="en-US" sz="2200" dirty="0"/>
              <a:t>, given the object’s surface area or volume and the remaining dimensions.</a:t>
            </a:r>
          </a:p>
          <a:p>
            <a:r>
              <a:rPr lang="en-US" sz="2200" dirty="0" smtClean="0"/>
              <a:t>Solve </a:t>
            </a:r>
            <a:r>
              <a:rPr lang="en-US" sz="2200" dirty="0"/>
              <a:t>a problem that involves surface area or volume, given a diagram of a composite 3-</a:t>
            </a:r>
            <a:r>
              <a:rPr lang="en-US" sz="2200" dirty="0" smtClean="0"/>
              <a:t>D object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Describe </a:t>
            </a:r>
            <a:r>
              <a:rPr lang="en-US" sz="2200" dirty="0"/>
              <a:t>the relationship between the volumes of right cones and right cylinders with </a:t>
            </a:r>
            <a:r>
              <a:rPr lang="en-US" sz="2200" dirty="0" smtClean="0"/>
              <a:t>the same </a:t>
            </a:r>
            <a:r>
              <a:rPr lang="en-US" sz="2200" dirty="0"/>
              <a:t>base and height, and right pyramids and right prisms with the same base and height.</a:t>
            </a:r>
            <a:endParaRPr lang="en-CA" altLang="zh-CN" sz="2200" dirty="0">
              <a:latin typeface="Times New Roman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Shot 2013-09-10 at 6.35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" b="2659"/>
          <a:stretch>
            <a:fillRect/>
          </a:stretch>
        </p:blipFill>
        <p:spPr>
          <a:xfrm>
            <a:off x="457200" y="476672"/>
            <a:ext cx="8229600" cy="5760640"/>
          </a:xfrm>
        </p:spPr>
      </p:pic>
    </p:spTree>
    <p:extLst>
      <p:ext uri="{BB962C8B-B14F-4D97-AF65-F5344CB8AC3E}">
        <p14:creationId xmlns:p14="http://schemas.microsoft.com/office/powerpoint/2010/main" val="7619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9-10 at 6.49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2042"/>
          <a:stretch>
            <a:fillRect/>
          </a:stretch>
        </p:blipFill>
        <p:spPr>
          <a:xfrm>
            <a:off x="457200" y="332656"/>
            <a:ext cx="8229600" cy="5793507"/>
          </a:xfrm>
        </p:spPr>
      </p:pic>
    </p:spTree>
    <p:extLst>
      <p:ext uri="{BB962C8B-B14F-4D97-AF65-F5344CB8AC3E}">
        <p14:creationId xmlns:p14="http://schemas.microsoft.com/office/powerpoint/2010/main" val="14127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09-10 at 6.36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86" b="-15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37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SOLID GEOMETRY</a:t>
            </a:r>
            <a:endParaRPr lang="en-US" sz="60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Content Placeholder 2" descr="Screen Shot 2013-09-10 at 7.02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2" r="-13392"/>
          <a:stretch>
            <a:fillRect/>
          </a:stretch>
        </p:blipFill>
        <p:spPr>
          <a:xfrm>
            <a:off x="169168" y="1927373"/>
            <a:ext cx="9299376" cy="4525963"/>
          </a:xfrm>
        </p:spPr>
      </p:pic>
    </p:spTree>
    <p:extLst>
      <p:ext uri="{BB962C8B-B14F-4D97-AF65-F5344CB8AC3E}">
        <p14:creationId xmlns:p14="http://schemas.microsoft.com/office/powerpoint/2010/main" val="12513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COMMON 3d Shapes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4" descr="Screen Shot 2013-09-10 at 6.30.3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r="-931"/>
          <a:stretch/>
        </p:blipFill>
        <p:spPr>
          <a:xfrm>
            <a:off x="2414806" y="1600200"/>
            <a:ext cx="4309183" cy="4525963"/>
          </a:xfrm>
        </p:spPr>
      </p:pic>
    </p:spTree>
    <p:extLst>
      <p:ext uri="{BB962C8B-B14F-4D97-AF65-F5344CB8AC3E}">
        <p14:creationId xmlns:p14="http://schemas.microsoft.com/office/powerpoint/2010/main" val="25580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COMMON 3d Shapes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Screen Shot 2013-09-10 at 6.31.4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" r="899"/>
          <a:stretch/>
        </p:blipFill>
        <p:spPr>
          <a:xfrm>
            <a:off x="1977643" y="1600200"/>
            <a:ext cx="5085407" cy="4525963"/>
          </a:xfrm>
        </p:spPr>
      </p:pic>
    </p:spTree>
    <p:extLst>
      <p:ext uri="{BB962C8B-B14F-4D97-AF65-F5344CB8AC3E}">
        <p14:creationId xmlns:p14="http://schemas.microsoft.com/office/powerpoint/2010/main" val="34888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COMMON 3d Shapes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4" descr="Screen Shot 2013-09-10 at 6.31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7" b="13227"/>
          <a:stretch>
            <a:fillRect/>
          </a:stretch>
        </p:blipFill>
        <p:spPr>
          <a:xfrm>
            <a:off x="467544" y="177281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5712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3-09-10 at 6.34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60" b="-59560"/>
          <a:stretch>
            <a:fillRect/>
          </a:stretch>
        </p:blipFill>
        <p:spPr>
          <a:xfrm>
            <a:off x="457200" y="-819472"/>
            <a:ext cx="8229600" cy="6945635"/>
          </a:xfrm>
        </p:spPr>
      </p:pic>
    </p:spTree>
    <p:extLst>
      <p:ext uri="{BB962C8B-B14F-4D97-AF65-F5344CB8AC3E}">
        <p14:creationId xmlns:p14="http://schemas.microsoft.com/office/powerpoint/2010/main" val="42230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Are these Polyhedrons?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4" descr="Screen Shot 2013-09-10 at 6.30.3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r="-931"/>
          <a:stretch/>
        </p:blipFill>
        <p:spPr>
          <a:xfrm>
            <a:off x="2414806" y="1600200"/>
            <a:ext cx="4309183" cy="4525963"/>
          </a:xfrm>
        </p:spPr>
      </p:pic>
    </p:spTree>
    <p:extLst>
      <p:ext uri="{BB962C8B-B14F-4D97-AF65-F5344CB8AC3E}">
        <p14:creationId xmlns:p14="http://schemas.microsoft.com/office/powerpoint/2010/main" val="1005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7702550" cy="1014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>
                <a:latin typeface="Times New Roman" charset="0"/>
                <a:ea typeface="宋体" charset="0"/>
                <a:cs typeface="宋体" charset="0"/>
              </a:rPr>
              <a:t>Geometry is </a:t>
            </a:r>
            <a:r>
              <a:rPr lang="en-US" altLang="zh-CN" b="1" dirty="0">
                <a:solidFill>
                  <a:srgbClr val="66FF33"/>
                </a:solidFill>
                <a:latin typeface="Times New Roman" charset="0"/>
                <a:ea typeface="宋体" charset="0"/>
                <a:cs typeface="宋体" charset="0"/>
              </a:rPr>
              <a:t>the study of shapes</a:t>
            </a:r>
            <a:r>
              <a:rPr lang="en-US" altLang="zh-CN" b="1" dirty="0">
                <a:latin typeface="Times New Roman" charset="0"/>
                <a:ea typeface="宋体" charset="0"/>
                <a:cs typeface="宋体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zh-CN" b="1" dirty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4213" y="3933825"/>
            <a:ext cx="75596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i="1" dirty="0">
                <a:solidFill>
                  <a:srgbClr val="FF6600"/>
                </a:solidFill>
                <a:ea typeface="宋体" charset="0"/>
                <a:cs typeface="宋体" charset="0"/>
              </a:rPr>
              <a:t>History </a:t>
            </a:r>
            <a:endParaRPr lang="en-US" altLang="zh-CN" sz="3600" i="1" dirty="0" smtClean="0">
              <a:solidFill>
                <a:srgbClr val="FF6600"/>
              </a:solidFill>
              <a:ea typeface="宋体" charset="0"/>
              <a:cs typeface="宋体" charset="0"/>
            </a:endParaRPr>
          </a:p>
          <a:p>
            <a:endParaRPr lang="en-US" altLang="zh-CN" sz="3600" i="1" dirty="0">
              <a:solidFill>
                <a:schemeClr val="tx1">
                  <a:lumMod val="50000"/>
                </a:schemeClr>
              </a:solidFill>
              <a:ea typeface="宋体" charset="0"/>
              <a:cs typeface="宋体" charset="0"/>
            </a:endParaRPr>
          </a:p>
          <a:p>
            <a:pPr algn="just"/>
            <a:r>
              <a:rPr lang="en-US" altLang="zh-CN" dirty="0">
                <a:ea typeface="宋体" charset="0"/>
                <a:cs typeface="宋体" charset="0"/>
              </a:rPr>
              <a:t>They studied Geometry in Ancient Mesopotamia &amp; Ancient Egypt.</a:t>
            </a:r>
          </a:p>
          <a:p>
            <a:pPr algn="just"/>
            <a:endParaRPr lang="en-US" altLang="zh-CN" dirty="0">
              <a:ea typeface="宋体" charset="0"/>
              <a:cs typeface="宋体" charset="0"/>
            </a:endParaRPr>
          </a:p>
          <a:p>
            <a:pPr algn="just"/>
            <a:r>
              <a:rPr lang="en-US" altLang="zh-CN" dirty="0">
                <a:ea typeface="宋体" charset="0"/>
                <a:cs typeface="宋体" charset="0"/>
              </a:rPr>
              <a:t>Geometry is important in the art and construction fields.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404664"/>
            <a:ext cx="64087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</a:rPr>
              <a:t>What is Geometry?</a:t>
            </a:r>
            <a:endParaRPr lang="zh-CN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are these polyhedrons?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Screen Shot 2013-09-10 at 6.31.4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" r="899"/>
          <a:stretch/>
        </p:blipFill>
        <p:spPr>
          <a:xfrm>
            <a:off x="1977643" y="1600200"/>
            <a:ext cx="5085407" cy="4525963"/>
          </a:xfrm>
        </p:spPr>
      </p:pic>
    </p:spTree>
    <p:extLst>
      <p:ext uri="{BB962C8B-B14F-4D97-AF65-F5344CB8AC3E}">
        <p14:creationId xmlns:p14="http://schemas.microsoft.com/office/powerpoint/2010/main" val="6311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COMMON polyhedron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4" descr="Screen Shot 2013-09-10 at 6.42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63" b="-16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8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OTHER COMMON 3d Shapes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Screen Shot 2013-09-10 at 6.24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68" b="-25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88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5249335" cy="102617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hlinkClick r:id="rId2"/>
              </a:rPr>
              <a:t>EXPLORE MORE!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980728"/>
            <a:ext cx="9646840" cy="31237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Surface Areas </a:t>
            </a:r>
            <a:r>
              <a:rPr lang="en-US" sz="5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5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5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of </a:t>
            </a:r>
            <a:r>
              <a:rPr lang="en-US" sz="5000" b="1" cap="all" dirty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Right Pyramids </a:t>
            </a:r>
            <a:r>
              <a:rPr lang="en-US" sz="5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5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5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and Right </a:t>
            </a:r>
            <a:r>
              <a:rPr lang="en-US" sz="5000" b="1" cap="all" dirty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Cones</a:t>
            </a:r>
            <a:br>
              <a:rPr lang="en-US" sz="5000" b="1" cap="all" dirty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5000" b="1" cap="all" dirty="0">
              <a:ln w="0"/>
              <a:solidFill>
                <a:srgbClr val="66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dobe Caslon Pro Bold"/>
                <a:cs typeface="Adobe Caslon Pro Bold"/>
              </a:rPr>
              <a:t>Lesson 1.4</a:t>
            </a:r>
          </a:p>
          <a:p>
            <a:endParaRPr lang="en-US" dirty="0">
              <a:latin typeface="Adobe Caslon Pro Bold"/>
              <a:cs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8877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50570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</a:rPr>
              <a:t>Class Activity – Part 1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</a:rPr>
              <a:t>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9552" y="1412776"/>
            <a:ext cx="7992888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dirty="0" smtClean="0">
                <a:ea typeface="宋体" charset="0"/>
                <a:cs typeface="宋体" charset="0"/>
              </a:rPr>
              <a:t>In a group, you are going to measure the sides using SI unit and imperial unit of the following figures: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000" dirty="0">
              <a:ea typeface="宋体" charset="0"/>
              <a:cs typeface="宋体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zh-CN" sz="3000" dirty="0" smtClean="0">
                <a:ea typeface="宋体" charset="0"/>
                <a:cs typeface="宋体" charset="0"/>
              </a:rPr>
              <a:t>Right Pyramid 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zh-CN" sz="3000" dirty="0" smtClean="0">
                <a:ea typeface="宋体" charset="0"/>
                <a:cs typeface="宋体" charset="0"/>
              </a:rPr>
              <a:t>Right Cone</a:t>
            </a:r>
          </a:p>
        </p:txBody>
      </p:sp>
    </p:spTree>
    <p:extLst>
      <p:ext uri="{BB962C8B-B14F-4D97-AF65-F5344CB8AC3E}">
        <p14:creationId xmlns:p14="http://schemas.microsoft.com/office/powerpoint/2010/main" val="116793669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30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solidFill>
                  <a:srgbClr val="FFFF00"/>
                </a:solidFill>
                <a:latin typeface="Cooper Std Black" charset="0"/>
                <a:cs typeface="Cooper Std Black" charset="0"/>
              </a:rPr>
              <a:t>Surface Area </a:t>
            </a:r>
            <a:r>
              <a:rPr lang="en-US" altLang="zh-CN">
                <a:latin typeface="Berlin Sans FB" charset="0"/>
                <a:ea typeface="宋体" charset="0"/>
                <a:cs typeface="宋体" charset="0"/>
              </a:rPr>
              <a:t>– is the total number of unit squares used to cover a  3-D surface.</a:t>
            </a:r>
          </a:p>
        </p:txBody>
      </p:sp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2906713" y="3429000"/>
            <a:ext cx="3556000" cy="23399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2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924800" cy="1143000"/>
          </a:xfrm>
        </p:spPr>
        <p:txBody>
          <a:bodyPr/>
          <a:lstStyle/>
          <a:p>
            <a:r>
              <a:rPr lang="en-US" altLang="zh-CN" sz="2800" b="0">
                <a:latin typeface="Berlin Sans FB" charset="0"/>
                <a:ea typeface="宋体" charset="0"/>
                <a:cs typeface="宋体" charset="0"/>
              </a:rPr>
              <a:t>Find the SA of a Rectangular Solid</a:t>
            </a:r>
          </a:p>
        </p:txBody>
      </p:sp>
      <p:sp>
        <p:nvSpPr>
          <p:cNvPr id="20482" name="AutoShape 8"/>
          <p:cNvSpPr>
            <a:spLocks noChangeArrowheads="1"/>
          </p:cNvSpPr>
          <p:nvPr/>
        </p:nvSpPr>
        <p:spPr bwMode="auto">
          <a:xfrm>
            <a:off x="701675" y="2349500"/>
            <a:ext cx="3419475" cy="21605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400">
                <a:ea typeface="宋体" charset="0"/>
                <a:cs typeface="宋体" charset="0"/>
              </a:rPr>
              <a:t>Front</a:t>
            </a:r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1914525" y="2446338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400">
                <a:ea typeface="宋体" charset="0"/>
                <a:cs typeface="宋体" charset="0"/>
              </a:rPr>
              <a:t>Top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3624263" y="3189288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ea typeface="宋体" charset="0"/>
                <a:cs typeface="宋体" charset="0"/>
              </a:rPr>
              <a:t>Right</a:t>
            </a:r>
          </a:p>
          <a:p>
            <a:pPr eaLnBrk="1" hangingPunct="1"/>
            <a:r>
              <a:rPr lang="en-US" altLang="zh-CN" sz="1200">
                <a:ea typeface="宋体" charset="0"/>
                <a:cs typeface="宋体" charset="0"/>
              </a:rPr>
              <a:t>Side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486025" y="1419225"/>
            <a:ext cx="443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A rectangular solid has 6 faces.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705350" y="2058988"/>
            <a:ext cx="1897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3200">
                <a:ea typeface="宋体" charset="0"/>
                <a:cs typeface="宋体" charset="0"/>
              </a:rPr>
              <a:t>They are: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924675" y="2349500"/>
            <a:ext cx="13160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Top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Bottom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Front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Back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Right Side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Left Side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822450" y="5103813"/>
            <a:ext cx="576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800">
                <a:ea typeface="宋体" charset="0"/>
                <a:cs typeface="宋体" charset="0"/>
              </a:rPr>
              <a:t>Which of the 6 sides are the same?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132138" y="5622925"/>
            <a:ext cx="25701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Top and Bottom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Front and Back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zh-CN" sz="1800">
                <a:ea typeface="宋体" charset="0"/>
                <a:cs typeface="宋体" charset="0"/>
              </a:rPr>
              <a:t> Right Side and Left Side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624263" y="4767263"/>
            <a:ext cx="3903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We can only see 3 faces at any one time.</a:t>
            </a:r>
          </a:p>
        </p:txBody>
      </p:sp>
    </p:spTree>
    <p:extLst>
      <p:ext uri="{BB962C8B-B14F-4D97-AF65-F5344CB8AC3E}">
        <p14:creationId xmlns:p14="http://schemas.microsoft.com/office/powerpoint/2010/main" val="174969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/>
      <p:bldP spid="5134" grpId="0"/>
      <p:bldP spid="5135" grpId="0"/>
      <p:bldP spid="5136" grpId="0"/>
      <p:bldP spid="51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9220200" cy="1143000"/>
          </a:xfrm>
        </p:spPr>
        <p:txBody>
          <a:bodyPr/>
          <a:lstStyle/>
          <a:p>
            <a:r>
              <a:rPr lang="en-US" altLang="zh-CN" sz="3600">
                <a:latin typeface="Rage Italic" charset="0"/>
                <a:ea typeface="宋体" charset="0"/>
                <a:cs typeface="宋体" charset="0"/>
              </a:rPr>
              <a:t>Surface Area of a Rectangular Solid</a:t>
            </a:r>
          </a:p>
        </p:txBody>
      </p:sp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701675" y="2349500"/>
            <a:ext cx="3419475" cy="21605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400">
                <a:ea typeface="宋体" charset="0"/>
                <a:cs typeface="宋体" charset="0"/>
              </a:rPr>
              <a:t>Front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05013" y="23749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Top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579813" y="314325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ea typeface="宋体" charset="0"/>
                <a:cs typeface="宋体" charset="0"/>
              </a:rPr>
              <a:t>Right</a:t>
            </a:r>
          </a:p>
          <a:p>
            <a:pPr eaLnBrk="1" hangingPunct="1"/>
            <a:r>
              <a:rPr lang="en-US" altLang="zh-CN" sz="1200">
                <a:ea typeface="宋体" charset="0"/>
                <a:cs typeface="宋体" charset="0"/>
              </a:rPr>
              <a:t>Side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479925" y="1739900"/>
            <a:ext cx="3827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2000" b="1" u="sng">
                <a:solidFill>
                  <a:srgbClr val="FFFF00"/>
                </a:solidFill>
                <a:ea typeface="宋体" charset="0"/>
                <a:cs typeface="宋体" charset="0"/>
              </a:rPr>
              <a:t>We know that</a:t>
            </a:r>
          </a:p>
          <a:p>
            <a:pPr algn="ctr" eaLnBrk="1" hangingPunct="1"/>
            <a:r>
              <a:rPr lang="en-US" altLang="zh-CN" sz="2000">
                <a:solidFill>
                  <a:srgbClr val="FFFF00"/>
                </a:solidFill>
                <a:ea typeface="宋体" charset="0"/>
                <a:cs typeface="宋体" charset="0"/>
              </a:rPr>
              <a:t>Each face is a rectangle.</a:t>
            </a:r>
          </a:p>
          <a:p>
            <a:pPr algn="ctr" eaLnBrk="1" hangingPunct="1"/>
            <a:r>
              <a:rPr lang="en-US" altLang="zh-CN" sz="2000" b="1" u="sng">
                <a:solidFill>
                  <a:srgbClr val="FFFF00"/>
                </a:solidFill>
                <a:ea typeface="宋体" charset="0"/>
                <a:cs typeface="宋体" charset="0"/>
              </a:rPr>
              <a:t>and the</a:t>
            </a:r>
          </a:p>
          <a:p>
            <a:pPr algn="ctr" eaLnBrk="1" hangingPunct="1"/>
            <a:r>
              <a:rPr lang="en-US" altLang="zh-CN" sz="2000">
                <a:solidFill>
                  <a:srgbClr val="FFFF00"/>
                </a:solidFill>
                <a:ea typeface="宋体" charset="0"/>
                <a:cs typeface="宋体" charset="0"/>
              </a:rPr>
              <a:t>Formula for finding the area of a rectangle is:</a:t>
            </a:r>
          </a:p>
          <a:p>
            <a:pPr algn="ctr" eaLnBrk="1" hangingPunct="1"/>
            <a:r>
              <a:rPr lang="en-US" altLang="zh-CN" sz="2000">
                <a:solidFill>
                  <a:srgbClr val="FFFF00"/>
                </a:solidFill>
                <a:ea typeface="宋体" charset="0"/>
                <a:cs typeface="宋体" charset="0"/>
              </a:rPr>
              <a:t>A = lw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419600" y="3352800"/>
            <a:ext cx="30067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ea typeface="宋体" charset="0"/>
                <a:cs typeface="宋体" charset="0"/>
              </a:rPr>
              <a:t>Steps: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  <a:ea typeface="宋体" charset="0"/>
                <a:cs typeface="宋体" charset="0"/>
              </a:rPr>
              <a:t>Find: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 Area of Top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 Area of Front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 Area of Right Side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endParaRPr lang="en-US" altLang="zh-CN" sz="1800">
              <a:solidFill>
                <a:schemeClr val="bg1"/>
              </a:solidFill>
              <a:ea typeface="宋体" charset="0"/>
              <a:cs typeface="宋体" charset="0"/>
            </a:endParaRPr>
          </a:p>
          <a:p>
            <a:pPr eaLnBrk="1" hangingPunct="1">
              <a:buFont typeface="Wingdings" charset="0"/>
              <a:buBlip>
                <a:blip r:embed="rId3"/>
              </a:buBlip>
            </a:pP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 Find the sum of the areas</a:t>
            </a:r>
          </a:p>
          <a:p>
            <a:pPr eaLnBrk="1" hangingPunct="1">
              <a:buFont typeface="Wingdings" charset="0"/>
              <a:buBlip>
                <a:blip r:embed="rId3"/>
              </a:buBlip>
            </a:pP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 Multiply the sum by 2.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8200" y="6019800"/>
            <a:ext cx="745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2000" i="1">
                <a:solidFill>
                  <a:srgbClr val="FFFF00"/>
                </a:solidFill>
                <a:ea typeface="宋体" charset="0"/>
                <a:cs typeface="宋体" charset="0"/>
              </a:rPr>
              <a:t>The answer you get is the surface area of the rectangular solid.</a:t>
            </a:r>
          </a:p>
        </p:txBody>
      </p:sp>
    </p:spTree>
    <p:extLst>
      <p:ext uri="{BB962C8B-B14F-4D97-AF65-F5344CB8AC3E}">
        <p14:creationId xmlns:p14="http://schemas.microsoft.com/office/powerpoint/2010/main" val="174232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57134" y="5373216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altLang="zh-CN" sz="54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Example</a:t>
            </a:r>
            <a:endParaRPr lang="en-US" altLang="zh-CN" sz="5400" b="1" cap="all" dirty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98233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10 at 6.0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7"/>
            <a:ext cx="8280920" cy="396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4519280"/>
            <a:ext cx="86409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/>
              <a:t>The ancient pyramids at Giza, Egypt, were built about 4500 years ago</a:t>
            </a:r>
            <a:r>
              <a:rPr lang="en-US" sz="2300" dirty="0" smtClean="0"/>
              <a:t>.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/>
              <a:t>The pyramid above has a square base with a side length of 755 feet. </a:t>
            </a:r>
            <a:r>
              <a:rPr lang="en-US" sz="2300" dirty="0" smtClean="0"/>
              <a:t>The original </a:t>
            </a:r>
            <a:r>
              <a:rPr lang="en-US" sz="2300" dirty="0"/>
              <a:t>height of the pyramid was 481 feet. Archeologists believe that </a:t>
            </a:r>
            <a:r>
              <a:rPr lang="en-US" sz="2300" dirty="0" smtClean="0"/>
              <a:t>the pyramid </a:t>
            </a:r>
            <a:r>
              <a:rPr lang="en-US" sz="2300" dirty="0"/>
              <a:t>was once covered with a white limestone casing.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502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8837"/>
          </a:xfrm>
        </p:spPr>
        <p:txBody>
          <a:bodyPr/>
          <a:lstStyle/>
          <a:p>
            <a:r>
              <a:rPr lang="en-US" altLang="zh-CN" sz="2800" b="0">
                <a:latin typeface="Berlin Sans FB" charset="0"/>
                <a:ea typeface="宋体" charset="0"/>
                <a:cs typeface="宋体" charset="0"/>
              </a:rPr>
              <a:t>Find the Surface Area of the following:</a:t>
            </a:r>
          </a:p>
        </p:txBody>
      </p:sp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927100" y="2303463"/>
            <a:ext cx="2835275" cy="20701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>
              <a:ea typeface="宋体" charset="0"/>
              <a:cs typeface="宋体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870075" y="4354513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12 m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65125" y="3363913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8 m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489325" y="4110038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5 m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27550" y="1673225"/>
            <a:ext cx="1439863" cy="630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charset="0"/>
                <a:cs typeface="宋体" charset="0"/>
              </a:rPr>
              <a:t>Top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27550" y="3027363"/>
            <a:ext cx="1619250" cy="1082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charset="0"/>
                <a:cs typeface="宋体" charset="0"/>
              </a:rPr>
              <a:t>Front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648200" y="4648200"/>
            <a:ext cx="809625" cy="134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charset="0"/>
                <a:cs typeface="宋体" charset="0"/>
              </a:rPr>
              <a:t>Right</a:t>
            </a:r>
          </a:p>
          <a:p>
            <a:pPr algn="ctr"/>
            <a:r>
              <a:rPr lang="en-US" altLang="zh-CN">
                <a:ea typeface="宋体" charset="0"/>
                <a:cs typeface="宋体" charset="0"/>
              </a:rPr>
              <a:t>Side</a:t>
            </a:r>
          </a:p>
        </p:txBody>
      </p:sp>
      <p:sp>
        <p:nvSpPr>
          <p:cNvPr id="23561" name="Text Box 16"/>
          <p:cNvSpPr txBox="1">
            <a:spLocks noChangeArrowheads="1"/>
          </p:cNvSpPr>
          <p:nvPr/>
        </p:nvSpPr>
        <p:spPr bwMode="auto">
          <a:xfrm>
            <a:off x="1778000" y="3455988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Front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1778000" y="24193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Top</a:t>
            </a:r>
          </a:p>
        </p:txBody>
      </p:sp>
      <p:sp>
        <p:nvSpPr>
          <p:cNvPr id="23563" name="Text Box 18"/>
          <p:cNvSpPr txBox="1">
            <a:spLocks noChangeArrowheads="1"/>
          </p:cNvSpPr>
          <p:nvPr/>
        </p:nvSpPr>
        <p:spPr bwMode="auto">
          <a:xfrm>
            <a:off x="3249613" y="3059113"/>
            <a:ext cx="47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000">
                <a:ea typeface="宋体" charset="0"/>
                <a:cs typeface="宋体" charset="0"/>
              </a:rPr>
              <a:t>Right</a:t>
            </a:r>
          </a:p>
          <a:p>
            <a:pPr algn="ctr" eaLnBrk="1" hangingPunct="1"/>
            <a:r>
              <a:rPr lang="en-US" altLang="zh-CN" sz="1000">
                <a:ea typeface="宋体" charset="0"/>
                <a:cs typeface="宋体" charset="0"/>
              </a:rPr>
              <a:t>Side</a:t>
            </a:r>
          </a:p>
        </p:txBody>
      </p:sp>
      <p:sp>
        <p:nvSpPr>
          <p:cNvPr id="23564" name="Text Box 19"/>
          <p:cNvSpPr txBox="1">
            <a:spLocks noChangeArrowheads="1"/>
          </p:cNvSpPr>
          <p:nvPr/>
        </p:nvSpPr>
        <p:spPr bwMode="auto">
          <a:xfrm>
            <a:off x="457200" y="1066800"/>
            <a:ext cx="384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Find the Area of each face: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103813" y="1395413"/>
            <a:ext cx="465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12 m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967413" y="1863725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5 m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245100" y="4184650"/>
            <a:ext cx="465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12 m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178550" y="345598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8 m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749800" y="60499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5 m</a:t>
            </a:r>
          </a:p>
        </p:txBody>
      </p:sp>
      <p:sp>
        <p:nvSpPr>
          <p:cNvPr id="23570" name="Text Box 25"/>
          <p:cNvSpPr txBox="1">
            <a:spLocks noChangeArrowheads="1"/>
          </p:cNvSpPr>
          <p:nvPr/>
        </p:nvSpPr>
        <p:spPr bwMode="auto">
          <a:xfrm>
            <a:off x="5476875" y="523875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sz="1000">
              <a:ea typeface="宋体" charset="0"/>
              <a:cs typeface="宋体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384800" y="53133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8 m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232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A = 12 m x 5 m = </a:t>
            </a:r>
            <a:r>
              <a:rPr lang="en-US" altLang="zh-CN" sz="1800">
                <a:solidFill>
                  <a:srgbClr val="FF0000"/>
                </a:solidFill>
                <a:ea typeface="宋体" charset="0"/>
                <a:cs typeface="宋体" charset="0"/>
              </a:rPr>
              <a:t>60</a:t>
            </a:r>
            <a:r>
              <a:rPr lang="en-US" altLang="zh-CN" sz="1800">
                <a:ea typeface="宋体" charset="0"/>
                <a:cs typeface="宋体" charset="0"/>
              </a:rPr>
              <a:t>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6096000" y="4191000"/>
            <a:ext cx="232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A = 12 m x 8 m = </a:t>
            </a:r>
            <a:r>
              <a:rPr lang="en-US" altLang="zh-CN" sz="1800">
                <a:solidFill>
                  <a:srgbClr val="FF0000"/>
                </a:solidFill>
                <a:ea typeface="宋体" charset="0"/>
                <a:cs typeface="宋体" charset="0"/>
              </a:rPr>
              <a:t>96</a:t>
            </a:r>
            <a:r>
              <a:rPr lang="en-US" altLang="zh-CN" sz="1800">
                <a:ea typeface="宋体" charset="0"/>
                <a:cs typeface="宋体" charset="0"/>
              </a:rPr>
              <a:t>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875338" y="5238750"/>
            <a:ext cx="2268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A = 8 m x 5 m = </a:t>
            </a:r>
            <a:r>
              <a:rPr lang="en-US" altLang="zh-CN" sz="1800">
                <a:solidFill>
                  <a:srgbClr val="FF0000"/>
                </a:solidFill>
                <a:ea typeface="宋体" charset="0"/>
                <a:cs typeface="宋体" charset="0"/>
              </a:rPr>
              <a:t>40</a:t>
            </a:r>
            <a:r>
              <a:rPr lang="en-US" altLang="zh-CN" sz="1800">
                <a:ea typeface="宋体" charset="0"/>
                <a:cs typeface="宋体" charset="0"/>
              </a:rPr>
              <a:t>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47663" y="5070475"/>
            <a:ext cx="3768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Sum = </a:t>
            </a:r>
            <a:r>
              <a:rPr lang="en-US" altLang="zh-CN" sz="1800">
                <a:solidFill>
                  <a:srgbClr val="FF0000"/>
                </a:solidFill>
                <a:ea typeface="宋体" charset="0"/>
                <a:cs typeface="宋体" charset="0"/>
              </a:rPr>
              <a:t>60</a:t>
            </a:r>
            <a:r>
              <a:rPr lang="en-US" altLang="zh-CN" sz="1800">
                <a:ea typeface="宋体" charset="0"/>
                <a:cs typeface="宋体" charset="0"/>
              </a:rPr>
              <a:t>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+ </a:t>
            </a:r>
            <a:r>
              <a:rPr lang="en-US" altLang="zh-CN" sz="1800">
                <a:solidFill>
                  <a:srgbClr val="FF0000"/>
                </a:solidFill>
                <a:ea typeface="宋体" charset="0"/>
                <a:cs typeface="宋体" charset="0"/>
              </a:rPr>
              <a:t>96</a:t>
            </a:r>
            <a:r>
              <a:rPr lang="en-US" altLang="zh-CN" sz="1800">
                <a:ea typeface="宋体" charset="0"/>
                <a:cs typeface="宋体" charset="0"/>
              </a:rPr>
              <a:t>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+ </a:t>
            </a:r>
            <a:r>
              <a:rPr lang="en-US" altLang="zh-CN" sz="1800">
                <a:solidFill>
                  <a:srgbClr val="FF0000"/>
                </a:solidFill>
                <a:ea typeface="宋体" charset="0"/>
                <a:cs typeface="宋体" charset="0"/>
              </a:rPr>
              <a:t>40</a:t>
            </a:r>
            <a:r>
              <a:rPr lang="en-US" altLang="zh-CN" sz="1800">
                <a:ea typeface="宋体" charset="0"/>
                <a:cs typeface="宋体" charset="0"/>
              </a:rPr>
              <a:t>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=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196</a:t>
            </a:r>
            <a:r>
              <a:rPr lang="en-US" altLang="zh-CN" sz="1800">
                <a:ea typeface="宋体" charset="0"/>
                <a:cs typeface="宋体" charset="0"/>
              </a:rPr>
              <a:t>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393700" y="5557838"/>
            <a:ext cx="383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Multiply sum by 2 = 196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x 2 = 392 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762000" y="5943600"/>
            <a:ext cx="3217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>
                <a:ea typeface="宋体" charset="0"/>
                <a:cs typeface="宋体" charset="0"/>
              </a:rPr>
              <a:t>The surface area = </a:t>
            </a:r>
            <a:r>
              <a:rPr lang="en-US" altLang="zh-CN" sz="2000">
                <a:solidFill>
                  <a:schemeClr val="folHlink"/>
                </a:solidFill>
                <a:ea typeface="宋体" charset="0"/>
                <a:cs typeface="宋体" charset="0"/>
              </a:rPr>
              <a:t>392</a:t>
            </a:r>
            <a:r>
              <a:rPr lang="en-US" altLang="zh-CN" sz="2000">
                <a:ea typeface="宋体" charset="0"/>
                <a:cs typeface="宋体" charset="0"/>
              </a:rPr>
              <a:t> m</a:t>
            </a:r>
            <a:r>
              <a:rPr lang="en-US" altLang="zh-CN" sz="2000" baseline="60000">
                <a:ea typeface="宋体" charset="0"/>
                <a:cs typeface="宋体" charset="0"/>
              </a:rPr>
              <a:t>2</a:t>
            </a:r>
            <a:endParaRPr lang="en-US" altLang="zh-CN" sz="200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0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  <p:bldP spid="7180" grpId="0" animBg="1"/>
      <p:bldP spid="7188" grpId="0"/>
      <p:bldP spid="7189" grpId="0"/>
      <p:bldP spid="7190" grpId="0"/>
      <p:bldP spid="7191" grpId="0"/>
      <p:bldP spid="7192" grpId="0"/>
      <p:bldP spid="7194" grpId="0"/>
      <p:bldP spid="7195" grpId="0"/>
      <p:bldP spid="7197" grpId="0"/>
      <p:bldP spid="7198" grpId="0"/>
      <p:bldP spid="7199" grpId="0"/>
      <p:bldP spid="720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14388"/>
          </a:xfrm>
        </p:spPr>
        <p:txBody>
          <a:bodyPr/>
          <a:lstStyle/>
          <a:p>
            <a:r>
              <a:rPr lang="en-US" altLang="zh-CN" sz="2400">
                <a:latin typeface="Berlin Sans FB" charset="0"/>
                <a:ea typeface="宋体" charset="0"/>
                <a:cs typeface="宋体" charset="0"/>
              </a:rPr>
              <a:t>Find the Surface Area</a:t>
            </a:r>
          </a:p>
        </p:txBody>
      </p:sp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1196975" y="1808163"/>
            <a:ext cx="1979613" cy="2565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736725" y="4373563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6 cm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946400" y="4129088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4 cm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700088" y="3168650"/>
            <a:ext cx="528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14 cm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43350" y="1339850"/>
            <a:ext cx="4210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Area of Top = 6 cm x 4 cm =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24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</a:p>
          <a:p>
            <a:pPr eaLnBrk="1" hangingPunct="1"/>
            <a:endParaRPr lang="en-US" altLang="zh-CN" sz="1800" baseline="60000">
              <a:ea typeface="宋体" charset="0"/>
              <a:cs typeface="宋体" charset="0"/>
            </a:endParaRPr>
          </a:p>
          <a:p>
            <a:pPr eaLnBrk="1" hangingPunct="1"/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43350" y="1844675"/>
            <a:ext cx="368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Area of Front = 14 cm x 6 cm =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84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943350" y="2284413"/>
            <a:ext cx="4141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Area of Right Side = 14 cm x 4 cm =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56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943350" y="2924175"/>
            <a:ext cx="254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Find the sum of the areas: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60888" y="3336925"/>
            <a:ext cx="352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24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+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84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+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56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=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164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943350" y="3792538"/>
            <a:ext cx="2151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Multiply the sum by 2: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60888" y="4281488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164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x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800">
                <a:ea typeface="宋体" charset="0"/>
                <a:cs typeface="宋体" charset="0"/>
              </a:rPr>
              <a:t> = </a:t>
            </a:r>
            <a:r>
              <a:rPr lang="en-US" altLang="zh-CN" sz="1800">
                <a:solidFill>
                  <a:schemeClr val="folHlink"/>
                </a:solidFill>
                <a:ea typeface="宋体" charset="0"/>
                <a:cs typeface="宋体" charset="0"/>
              </a:rPr>
              <a:t>328</a:t>
            </a:r>
            <a:r>
              <a:rPr lang="en-US" altLang="zh-CN" sz="1800">
                <a:ea typeface="宋体" charset="0"/>
                <a:cs typeface="宋体" charset="0"/>
              </a:rPr>
              <a:t> cm</a:t>
            </a:r>
            <a:r>
              <a:rPr lang="en-US" altLang="zh-CN" sz="1800" baseline="60000">
                <a:ea typeface="宋体" charset="0"/>
                <a:cs typeface="宋体" charset="0"/>
              </a:rPr>
              <a:t>2</a:t>
            </a: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28600" y="54102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dirty="0">
                <a:ea typeface="宋体" charset="0"/>
                <a:cs typeface="宋体" charset="0"/>
              </a:rPr>
              <a:t>The surface area of this rectangular solid is </a:t>
            </a:r>
            <a:r>
              <a:rPr lang="en-US" altLang="zh-CN" dirty="0">
                <a:solidFill>
                  <a:srgbClr val="FFFF00"/>
                </a:solidFill>
                <a:ea typeface="宋体" charset="0"/>
                <a:cs typeface="宋体" charset="0"/>
              </a:rPr>
              <a:t>328</a:t>
            </a:r>
            <a:r>
              <a:rPr lang="en-US" altLang="zh-CN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dirty="0">
                <a:ea typeface="宋体" charset="0"/>
                <a:cs typeface="宋体" charset="0"/>
              </a:rPr>
              <a:t>cm</a:t>
            </a:r>
            <a:r>
              <a:rPr lang="en-US" altLang="zh-CN" baseline="60000" dirty="0">
                <a:ea typeface="宋体" charset="0"/>
                <a:cs typeface="宋体" charset="0"/>
              </a:rPr>
              <a:t>2</a:t>
            </a:r>
            <a:r>
              <a:rPr lang="en-US" altLang="zh-CN" dirty="0">
                <a:ea typeface="宋体" charset="0"/>
                <a:cs typeface="宋体" charset="0"/>
              </a:rPr>
              <a:t>.</a:t>
            </a: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1898650" y="1935163"/>
            <a:ext cx="51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24 m</a:t>
            </a:r>
            <a:r>
              <a:rPr lang="en-US" altLang="zh-CN" sz="1000" baseline="60000">
                <a:ea typeface="宋体" charset="0"/>
                <a:cs typeface="宋体" charset="0"/>
              </a:rPr>
              <a:t>2</a:t>
            </a:r>
            <a:endParaRPr lang="en-US" altLang="zh-CN" sz="1000">
              <a:ea typeface="宋体" charset="0"/>
              <a:cs typeface="宋体" charset="0"/>
            </a:endParaRP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1755775" y="3148013"/>
            <a:ext cx="481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84 m</a:t>
            </a:r>
            <a:r>
              <a:rPr lang="en-US" altLang="zh-CN" sz="900" baseline="60000">
                <a:ea typeface="宋体" charset="0"/>
                <a:cs typeface="宋体" charset="0"/>
              </a:rPr>
              <a:t>2</a:t>
            </a:r>
            <a:endParaRPr lang="en-US" altLang="zh-CN" sz="900">
              <a:ea typeface="宋体" charset="0"/>
              <a:cs typeface="宋体" charset="0"/>
            </a:endParaRP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2698750" y="3062288"/>
            <a:ext cx="481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56 m</a:t>
            </a:r>
            <a:r>
              <a:rPr lang="en-US" altLang="zh-CN" sz="900" baseline="60000">
                <a:ea typeface="宋体" charset="0"/>
                <a:cs typeface="宋体" charset="0"/>
              </a:rPr>
              <a:t>2</a:t>
            </a:r>
            <a:endParaRPr lang="en-US" altLang="zh-CN" sz="90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9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2" grpId="0"/>
      <p:bldP spid="8203" grpId="0"/>
      <p:bldP spid="8205" grpId="0"/>
      <p:bldP spid="8207" grpId="0"/>
      <p:bldP spid="8208" grpId="0"/>
      <p:bldP spid="8209" grpId="0"/>
      <p:bldP spid="82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age Italic" charset="0"/>
                <a:ea typeface="宋体" charset="0"/>
                <a:cs typeface="宋体" charset="0"/>
              </a:rPr>
              <a:t>Nets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11080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200">
                <a:latin typeface="Berlin Sans FB" charset="0"/>
                <a:ea typeface="宋体" charset="0"/>
                <a:cs typeface="宋体" charset="0"/>
              </a:rPr>
              <a:t>A </a:t>
            </a:r>
            <a:r>
              <a:rPr lang="en-US" altLang="zh-CN" sz="3200">
                <a:solidFill>
                  <a:srgbClr val="FFFF00"/>
                </a:solidFill>
                <a:latin typeface="Berlin Sans FB" charset="0"/>
                <a:ea typeface="宋体" charset="0"/>
                <a:cs typeface="宋体" charset="0"/>
              </a:rPr>
              <a:t>net</a:t>
            </a:r>
            <a:r>
              <a:rPr lang="en-US" altLang="zh-CN" sz="3200">
                <a:latin typeface="Berlin Sans FB" charset="0"/>
                <a:ea typeface="宋体" charset="0"/>
                <a:cs typeface="宋体" charset="0"/>
              </a:rPr>
              <a:t> is all the surfaces of a rectangular solid laid out flat.</a:t>
            </a: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1511300" y="3608388"/>
            <a:ext cx="1981200" cy="1576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>
              <a:ea typeface="宋体" charset="0"/>
              <a:cs typeface="宋体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232025" y="3608388"/>
            <a:ext cx="401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Top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101975" y="4149725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700">
                <a:ea typeface="宋体" charset="0"/>
                <a:cs typeface="宋体" charset="0"/>
              </a:rPr>
              <a:t>Right</a:t>
            </a:r>
          </a:p>
          <a:p>
            <a:pPr eaLnBrk="1" hangingPunct="1"/>
            <a:r>
              <a:rPr lang="en-US" altLang="zh-CN" sz="700">
                <a:ea typeface="宋体" charset="0"/>
                <a:cs typeface="宋体" charset="0"/>
              </a:rPr>
              <a:t>Side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182813" y="4340225"/>
            <a:ext cx="450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Front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000250" y="5211763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800">
                <a:ea typeface="宋体" charset="0"/>
                <a:cs typeface="宋体" charset="0"/>
              </a:rPr>
              <a:t>10 cm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1079500" y="4454525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8 cm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3289300" y="497046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800">
                <a:ea typeface="宋体" charset="0"/>
                <a:cs typeface="宋体" charset="0"/>
              </a:rPr>
              <a:t>5 cm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5292725" y="4149725"/>
            <a:ext cx="1439863" cy="1062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5292725" y="5211763"/>
            <a:ext cx="14398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5292725" y="3429000"/>
            <a:ext cx="14398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5613" name="Rectangle 15"/>
          <p:cNvSpPr>
            <a:spLocks noChangeArrowheads="1"/>
          </p:cNvSpPr>
          <p:nvPr/>
        </p:nvSpPr>
        <p:spPr bwMode="auto">
          <a:xfrm>
            <a:off x="5292725" y="2349500"/>
            <a:ext cx="14398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5614" name="Rectangle 16"/>
          <p:cNvSpPr>
            <a:spLocks noChangeArrowheads="1"/>
          </p:cNvSpPr>
          <p:nvPr/>
        </p:nvSpPr>
        <p:spPr bwMode="auto">
          <a:xfrm>
            <a:off x="6732588" y="3429000"/>
            <a:ext cx="13954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5615" name="Rectangle 17"/>
          <p:cNvSpPr>
            <a:spLocks noChangeArrowheads="1"/>
          </p:cNvSpPr>
          <p:nvPr/>
        </p:nvSpPr>
        <p:spPr bwMode="auto">
          <a:xfrm>
            <a:off x="3806825" y="3429000"/>
            <a:ext cx="14859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5616" name="Text Box 18"/>
          <p:cNvSpPr txBox="1">
            <a:spLocks noChangeArrowheads="1"/>
          </p:cNvSpPr>
          <p:nvPr/>
        </p:nvSpPr>
        <p:spPr bwMode="auto">
          <a:xfrm>
            <a:off x="5741988" y="3608388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Top</a:t>
            </a:r>
          </a:p>
        </p:txBody>
      </p:sp>
      <p:sp>
        <p:nvSpPr>
          <p:cNvPr id="25617" name="Text Box 19"/>
          <p:cNvSpPr txBox="1">
            <a:spLocks noChangeArrowheads="1"/>
          </p:cNvSpPr>
          <p:nvPr/>
        </p:nvSpPr>
        <p:spPr bwMode="auto">
          <a:xfrm>
            <a:off x="5607050" y="5426075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Bottom</a:t>
            </a:r>
          </a:p>
        </p:txBody>
      </p:sp>
      <p:sp>
        <p:nvSpPr>
          <p:cNvPr id="25618" name="Text Box 20"/>
          <p:cNvSpPr txBox="1">
            <a:spLocks noChangeArrowheads="1"/>
          </p:cNvSpPr>
          <p:nvPr/>
        </p:nvSpPr>
        <p:spPr bwMode="auto">
          <a:xfrm>
            <a:off x="5741988" y="4454525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Front</a:t>
            </a: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5640388" y="2708275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Back</a:t>
            </a: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6867525" y="3608388"/>
            <a:ext cx="1119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Right Side</a:t>
            </a:r>
          </a:p>
        </p:txBody>
      </p:sp>
      <p:sp>
        <p:nvSpPr>
          <p:cNvPr id="25621" name="Text Box 23"/>
          <p:cNvSpPr txBox="1">
            <a:spLocks noChangeArrowheads="1"/>
          </p:cNvSpPr>
          <p:nvPr/>
        </p:nvSpPr>
        <p:spPr bwMode="auto">
          <a:xfrm>
            <a:off x="4078288" y="3608388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Left Side</a:t>
            </a:r>
          </a:p>
        </p:txBody>
      </p:sp>
      <p:sp>
        <p:nvSpPr>
          <p:cNvPr id="25622" name="Text Box 24"/>
          <p:cNvSpPr txBox="1">
            <a:spLocks noChangeArrowheads="1"/>
          </p:cNvSpPr>
          <p:nvPr/>
        </p:nvSpPr>
        <p:spPr bwMode="auto">
          <a:xfrm>
            <a:off x="5813425" y="5859463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800">
                <a:ea typeface="宋体" charset="0"/>
                <a:cs typeface="宋体" charset="0"/>
              </a:rPr>
              <a:t>10 cm</a:t>
            </a:r>
          </a:p>
        </p:txBody>
      </p:sp>
      <p:sp>
        <p:nvSpPr>
          <p:cNvPr id="25623" name="Text Box 25"/>
          <p:cNvSpPr txBox="1">
            <a:spLocks noChangeArrowheads="1"/>
          </p:cNvSpPr>
          <p:nvPr/>
        </p:nvSpPr>
        <p:spPr bwMode="auto">
          <a:xfrm>
            <a:off x="8128000" y="373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5 cm</a:t>
            </a:r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7227888" y="4137025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8 cm</a:t>
            </a:r>
          </a:p>
        </p:txBody>
      </p:sp>
      <p:sp>
        <p:nvSpPr>
          <p:cNvPr id="25625" name="Text Box 27"/>
          <p:cNvSpPr txBox="1">
            <a:spLocks noChangeArrowheads="1"/>
          </p:cNvSpPr>
          <p:nvPr/>
        </p:nvSpPr>
        <p:spPr bwMode="auto">
          <a:xfrm>
            <a:off x="6796088" y="2816225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8 cm</a:t>
            </a:r>
          </a:p>
        </p:txBody>
      </p:sp>
      <p:sp>
        <p:nvSpPr>
          <p:cNvPr id="25626" name="Text Box 28"/>
          <p:cNvSpPr txBox="1">
            <a:spLocks noChangeArrowheads="1"/>
          </p:cNvSpPr>
          <p:nvPr/>
        </p:nvSpPr>
        <p:spPr bwMode="auto">
          <a:xfrm>
            <a:off x="6769100" y="4568825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8 cm</a:t>
            </a:r>
          </a:p>
        </p:txBody>
      </p:sp>
      <p:sp>
        <p:nvSpPr>
          <p:cNvPr id="25627" name="Text Box 29"/>
          <p:cNvSpPr txBox="1">
            <a:spLocks noChangeArrowheads="1"/>
          </p:cNvSpPr>
          <p:nvPr/>
        </p:nvSpPr>
        <p:spPr bwMode="auto">
          <a:xfrm>
            <a:off x="6769100" y="5426075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06462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4"/>
          <p:cNvSpPr>
            <a:spLocks noChangeArrowheads="1"/>
          </p:cNvSpPr>
          <p:nvPr/>
        </p:nvSpPr>
        <p:spPr bwMode="auto">
          <a:xfrm>
            <a:off x="1597025" y="1322388"/>
            <a:ext cx="1981200" cy="15763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>
              <a:ea typeface="宋体" charset="0"/>
              <a:cs typeface="宋体" charset="0"/>
            </a:endParaRP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317750" y="1322388"/>
            <a:ext cx="401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Top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187700" y="1863725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700">
                <a:ea typeface="宋体" charset="0"/>
                <a:cs typeface="宋体" charset="0"/>
              </a:rPr>
              <a:t>Right</a:t>
            </a:r>
          </a:p>
          <a:p>
            <a:pPr eaLnBrk="1" hangingPunct="1"/>
            <a:r>
              <a:rPr lang="en-US" altLang="zh-CN" sz="700">
                <a:ea typeface="宋体" charset="0"/>
                <a:cs typeface="宋体" charset="0"/>
              </a:rPr>
              <a:t>Side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268538" y="2054225"/>
            <a:ext cx="450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Front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085975" y="2925763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800">
                <a:ea typeface="宋体" charset="0"/>
                <a:cs typeface="宋体" charset="0"/>
              </a:rPr>
              <a:t>10 cm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1165225" y="2168525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8 cm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3375025" y="2684463"/>
            <a:ext cx="404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800">
                <a:ea typeface="宋体" charset="0"/>
                <a:cs typeface="宋体" charset="0"/>
              </a:rPr>
              <a:t>5 cm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368925" y="2806700"/>
            <a:ext cx="1439863" cy="1062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5368925" y="3868738"/>
            <a:ext cx="14398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5368925" y="2085975"/>
            <a:ext cx="14398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6635" name="Rectangle 14"/>
          <p:cNvSpPr>
            <a:spLocks noChangeArrowheads="1"/>
          </p:cNvSpPr>
          <p:nvPr/>
        </p:nvSpPr>
        <p:spPr bwMode="auto">
          <a:xfrm>
            <a:off x="5359400" y="1006475"/>
            <a:ext cx="14398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6636" name="Rectangle 15"/>
          <p:cNvSpPr>
            <a:spLocks noChangeArrowheads="1"/>
          </p:cNvSpPr>
          <p:nvPr/>
        </p:nvSpPr>
        <p:spPr bwMode="auto">
          <a:xfrm>
            <a:off x="6808788" y="2085975"/>
            <a:ext cx="13954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3883025" y="2085975"/>
            <a:ext cx="14859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5818188" y="2293938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Top</a:t>
            </a: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5683250" y="4111625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Bottom</a:t>
            </a: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5818188" y="3140075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Front</a:t>
            </a:r>
          </a:p>
        </p:txBody>
      </p:sp>
      <p:sp>
        <p:nvSpPr>
          <p:cNvPr id="26641" name="Text Box 20"/>
          <p:cNvSpPr txBox="1">
            <a:spLocks noChangeArrowheads="1"/>
          </p:cNvSpPr>
          <p:nvPr/>
        </p:nvSpPr>
        <p:spPr bwMode="auto">
          <a:xfrm>
            <a:off x="5716588" y="1393825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Back</a:t>
            </a:r>
          </a:p>
        </p:txBody>
      </p:sp>
      <p:sp>
        <p:nvSpPr>
          <p:cNvPr id="26642" name="Text Box 21"/>
          <p:cNvSpPr txBox="1">
            <a:spLocks noChangeArrowheads="1"/>
          </p:cNvSpPr>
          <p:nvPr/>
        </p:nvSpPr>
        <p:spPr bwMode="auto">
          <a:xfrm>
            <a:off x="6943725" y="2293938"/>
            <a:ext cx="1119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Right Side</a:t>
            </a:r>
          </a:p>
        </p:txBody>
      </p: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4154488" y="2293938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Left Side</a:t>
            </a:r>
          </a:p>
        </p:txBody>
      </p:sp>
      <p:sp>
        <p:nvSpPr>
          <p:cNvPr id="26644" name="Text Box 23"/>
          <p:cNvSpPr txBox="1">
            <a:spLocks noChangeArrowheads="1"/>
          </p:cNvSpPr>
          <p:nvPr/>
        </p:nvSpPr>
        <p:spPr bwMode="auto">
          <a:xfrm>
            <a:off x="5889625" y="4516438"/>
            <a:ext cx="461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800">
                <a:ea typeface="宋体" charset="0"/>
                <a:cs typeface="宋体" charset="0"/>
              </a:rPr>
              <a:t>10 cm</a:t>
            </a:r>
          </a:p>
        </p:txBody>
      </p:sp>
      <p:sp>
        <p:nvSpPr>
          <p:cNvPr id="26645" name="Text Box 24"/>
          <p:cNvSpPr txBox="1">
            <a:spLocks noChangeArrowheads="1"/>
          </p:cNvSpPr>
          <p:nvPr/>
        </p:nvSpPr>
        <p:spPr bwMode="auto">
          <a:xfrm>
            <a:off x="8204200" y="23955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5 cm</a:t>
            </a:r>
          </a:p>
        </p:txBody>
      </p:sp>
      <p:sp>
        <p:nvSpPr>
          <p:cNvPr id="26646" name="Text Box 25"/>
          <p:cNvSpPr txBox="1">
            <a:spLocks noChangeArrowheads="1"/>
          </p:cNvSpPr>
          <p:nvPr/>
        </p:nvSpPr>
        <p:spPr bwMode="auto">
          <a:xfrm>
            <a:off x="7304088" y="27940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8 cm</a:t>
            </a:r>
          </a:p>
        </p:txBody>
      </p:sp>
      <p:sp>
        <p:nvSpPr>
          <p:cNvPr id="26647" name="Text Box 26"/>
          <p:cNvSpPr txBox="1">
            <a:spLocks noChangeArrowheads="1"/>
          </p:cNvSpPr>
          <p:nvPr/>
        </p:nvSpPr>
        <p:spPr bwMode="auto">
          <a:xfrm>
            <a:off x="6872288" y="1501775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900">
                <a:ea typeface="宋体" charset="0"/>
                <a:cs typeface="宋体" charset="0"/>
              </a:rPr>
              <a:t>8 cm</a:t>
            </a:r>
          </a:p>
        </p:txBody>
      </p:sp>
      <p:sp>
        <p:nvSpPr>
          <p:cNvPr id="26648" name="Text Box 27"/>
          <p:cNvSpPr txBox="1">
            <a:spLocks noChangeArrowheads="1"/>
          </p:cNvSpPr>
          <p:nvPr/>
        </p:nvSpPr>
        <p:spPr bwMode="auto">
          <a:xfrm>
            <a:off x="6845300" y="3225800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8 cm</a:t>
            </a:r>
          </a:p>
        </p:txBody>
      </p:sp>
      <p:sp>
        <p:nvSpPr>
          <p:cNvPr id="26649" name="Text Box 28"/>
          <p:cNvSpPr txBox="1">
            <a:spLocks noChangeArrowheads="1"/>
          </p:cNvSpPr>
          <p:nvPr/>
        </p:nvSpPr>
        <p:spPr bwMode="auto">
          <a:xfrm>
            <a:off x="6845300" y="4083050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000">
                <a:ea typeface="宋体" charset="0"/>
                <a:cs typeface="宋体" charset="0"/>
              </a:rPr>
              <a:t>5 cm</a:t>
            </a:r>
          </a:p>
        </p:txBody>
      </p:sp>
      <p:sp>
        <p:nvSpPr>
          <p:cNvPr id="26650" name="Text Box 30"/>
          <p:cNvSpPr txBox="1">
            <a:spLocks noChangeArrowheads="1"/>
          </p:cNvSpPr>
          <p:nvPr/>
        </p:nvSpPr>
        <p:spPr bwMode="auto">
          <a:xfrm>
            <a:off x="381000" y="533400"/>
            <a:ext cx="558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ea typeface="宋体" charset="0"/>
                <a:cs typeface="宋体" charset="0"/>
              </a:rPr>
              <a:t>Find the Surface Area Using Nets</a:t>
            </a:r>
            <a:r>
              <a:rPr lang="en-US" altLang="zh-CN" sz="1800">
                <a:solidFill>
                  <a:schemeClr val="bg1"/>
                </a:solidFill>
                <a:ea typeface="宋体" charset="0"/>
                <a:cs typeface="宋体" charset="0"/>
              </a:rPr>
              <a:t>.</a:t>
            </a:r>
          </a:p>
        </p:txBody>
      </p:sp>
      <p:sp>
        <p:nvSpPr>
          <p:cNvPr id="26651" name="Text Box 31"/>
          <p:cNvSpPr txBox="1">
            <a:spLocks noChangeArrowheads="1"/>
          </p:cNvSpPr>
          <p:nvPr/>
        </p:nvSpPr>
        <p:spPr bwMode="auto">
          <a:xfrm>
            <a:off x="1108075" y="3355975"/>
            <a:ext cx="269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Each surface is a rectangle.</a:t>
            </a:r>
          </a:p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A = lw</a:t>
            </a:r>
          </a:p>
        </p:txBody>
      </p:sp>
      <p:sp>
        <p:nvSpPr>
          <p:cNvPr id="26652" name="Text Box 32"/>
          <p:cNvSpPr txBox="1">
            <a:spLocks noChangeArrowheads="1"/>
          </p:cNvSpPr>
          <p:nvPr/>
        </p:nvSpPr>
        <p:spPr bwMode="auto">
          <a:xfrm>
            <a:off x="1193800" y="4222750"/>
            <a:ext cx="29305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Find the area of each surface.</a:t>
            </a:r>
          </a:p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Which surfaces are the same?</a:t>
            </a:r>
          </a:p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Find the Total Surface Area.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527550" y="34036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80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546600" y="38703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80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042025" y="47180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50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594475" y="47180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50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7461250" y="44323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7518400" y="480377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1527175" y="5422900"/>
            <a:ext cx="4748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What is the Surface Area of the Rectangular solid?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2184400" y="583088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340 cm</a:t>
            </a:r>
            <a:r>
              <a:rPr lang="en-US" altLang="zh-CN" baseline="60000">
                <a:solidFill>
                  <a:srgbClr val="FFFF00"/>
                </a:solidFill>
                <a:ea typeface="宋体" charset="0"/>
                <a:cs typeface="宋体" charset="0"/>
              </a:rPr>
              <a:t>2</a:t>
            </a:r>
            <a:endParaRPr lang="en-US" altLang="zh-CN">
              <a:solidFill>
                <a:srgbClr val="FFFF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6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3472 L 0.15121 -0.06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3055 L 0.13768 -0.24583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2778 L -0.01441 -0.11944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3194 L -0.079 -0.32222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3055 L -0.33733 -0.28611 " pathEditMode="relative" ptsTypes="AA">
                                      <p:cBhvr>
                                        <p:cTn id="22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2917 L -0.02587 -0.33889 " pathEditMode="relative" ptsTypes="AA">
                                      <p:cBhvr>
                                        <p:cTn id="26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4" grpId="0"/>
      <p:bldP spid="10275" grpId="0"/>
      <p:bldP spid="10276" grpId="0"/>
      <p:bldP spid="10277" grpId="0"/>
      <p:bldP spid="10278" grpId="0"/>
      <p:bldP spid="10279" grpId="0"/>
      <p:bldP spid="10280" grpId="0"/>
      <p:bldP spid="1028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pitals"/>
                <a:cs typeface="Capitals"/>
              </a:rPr>
              <a:t>PYRAMID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pitals"/>
              <a:cs typeface="Capitals"/>
            </a:endParaRPr>
          </a:p>
        </p:txBody>
      </p:sp>
      <p:pic>
        <p:nvPicPr>
          <p:cNvPr id="4" name="Content Placeholder 3" descr="Screen Shot 2013-09-10 at 6.44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r="1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30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COMMON polyhedron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4" descr="Screen Shot 2013-09-10 at 6.42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63" b="-16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68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/>
                <a:cs typeface="Cooper Black"/>
              </a:rPr>
              <a:t>SURFACE AREA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Cooper Black"/>
              <a:cs typeface="Cooper Black"/>
            </a:endParaRPr>
          </a:p>
        </p:txBody>
      </p:sp>
      <p:pic>
        <p:nvPicPr>
          <p:cNvPr id="4" name="Content Placeholder 3" descr="Screen Shot 2013-09-10 at 7.17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82" b="-24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8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/>
                <a:cs typeface="Cooper Black"/>
              </a:rPr>
              <a:t>SURFACE AREA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Cooper Black"/>
              <a:cs typeface="Cooper Black"/>
            </a:endParaRPr>
          </a:p>
        </p:txBody>
      </p:sp>
      <p:pic>
        <p:nvPicPr>
          <p:cNvPr id="5" name="Content Placeholder 4" descr="Screen Shot 2013-09-10 at 7.18.2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04" b="-15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56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refer to the textbook examples on pages 26-33.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50570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</a:rPr>
              <a:t>Class Activity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</a:rPr>
              <a:t> – Part 2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9552" y="1412776"/>
            <a:ext cx="7992888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dirty="0" smtClean="0">
                <a:ea typeface="宋体" charset="0"/>
                <a:cs typeface="宋体" charset="0"/>
              </a:rPr>
              <a:t>With the data you gathered from Part 1, calculate the following: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000" dirty="0">
              <a:ea typeface="宋体" charset="0"/>
              <a:cs typeface="宋体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zh-CN" sz="3000" dirty="0" smtClean="0">
                <a:ea typeface="宋体" charset="0"/>
                <a:cs typeface="宋体" charset="0"/>
              </a:rPr>
              <a:t>Surface Area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000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80199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REVIEW</a:t>
            </a:r>
            <a:endParaRPr lang="en-US" b="1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3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  <a:t>reflect!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1. How do you determine the surface area of a right pyramid?</a:t>
            </a:r>
          </a:p>
          <a:p>
            <a:r>
              <a:rPr lang="en-US" i="1" dirty="0"/>
              <a:t>2. When you see a picture of a right pyramid with a regular polygon base</a:t>
            </a:r>
            <a:r>
              <a:rPr lang="en-US" i="1" dirty="0" smtClean="0"/>
              <a:t>, how </a:t>
            </a:r>
            <a:r>
              <a:rPr lang="en-US" i="1" dirty="0"/>
              <a:t>do </a:t>
            </a:r>
            <a:r>
              <a:rPr lang="en-US" i="1" dirty="0" smtClean="0"/>
              <a:t>you identify </a:t>
            </a:r>
            <a:r>
              <a:rPr lang="en-US" i="1" dirty="0"/>
              <a:t>its height and its slant height?</a:t>
            </a:r>
          </a:p>
          <a:p>
            <a:r>
              <a:rPr lang="en-US" i="1" dirty="0"/>
              <a:t>3. How is calculating the surface area of a right pyramid like calculating </a:t>
            </a:r>
            <a:r>
              <a:rPr lang="en-US" i="1" dirty="0" smtClean="0"/>
              <a:t>the surface </a:t>
            </a:r>
            <a:r>
              <a:rPr lang="en-US" i="1" dirty="0"/>
              <a:t>area of a right cone? How is it different?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32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  <a:t>HOMEWORK!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EXERCISES # 4-21 on page 33-34.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PLANE GEOMETRY</a:t>
            </a:r>
          </a:p>
          <a:p>
            <a:r>
              <a:rPr lang="en-US" sz="4000" b="1" dirty="0" smtClean="0"/>
              <a:t>SOLID GEOMETRY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TYPES OF GEOMETRY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0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PLANE GEOMETRY</a:t>
            </a:r>
            <a:endParaRPr lang="en-US" sz="7000" b="1" cap="all" dirty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Content Placeholder 5" descr="Screen Shot 2013-09-10 at 7.06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r="2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65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3255069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 dirty="0">
                <a:ea typeface="宋体" charset="0"/>
                <a:cs typeface="宋体" charset="0"/>
              </a:rPr>
              <a:t>Know the different types of triangles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791200" y="2133600"/>
            <a:ext cx="27717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 dirty="0">
                <a:ea typeface="宋体" charset="0"/>
                <a:cs typeface="宋体" charset="0"/>
              </a:rPr>
              <a:t>equilateral, isosceles, right</a:t>
            </a:r>
          </a:p>
          <a:p>
            <a:endParaRPr lang="en-US" altLang="zh-CN" sz="1800" dirty="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91200" y="4495800"/>
            <a:ext cx="3048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>
                <a:ea typeface="宋体" charset="0"/>
                <a:cs typeface="宋体" charset="0"/>
              </a:rPr>
              <a:t>rhombus, square, rectangle,</a:t>
            </a:r>
          </a:p>
          <a:p>
            <a:r>
              <a:rPr lang="en-US" altLang="zh-CN">
                <a:ea typeface="宋体" charset="0"/>
                <a:cs typeface="宋体" charset="0"/>
              </a:rPr>
              <a:t>parallelogram, trapezoid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7504" y="5980261"/>
            <a:ext cx="79263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 dirty="0">
                <a:ea typeface="宋体" charset="0"/>
                <a:cs typeface="宋体" charset="0"/>
              </a:rPr>
              <a:t>Know the different types of quadrilaterals</a:t>
            </a:r>
            <a:r>
              <a:rPr lang="en-US" altLang="zh-CN" dirty="0">
                <a:latin typeface="Palatino-Roman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3568" y="404664"/>
            <a:ext cx="7056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n-ea"/>
              </a:rPr>
              <a:t>BASIC 2D Shapes </a:t>
            </a:r>
          </a:p>
          <a:p>
            <a:pPr eaLnBrk="0" hangingPunct="0">
              <a:defRPr/>
            </a:pPr>
            <a:r>
              <a:rPr lang="en-US" sz="36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n-ea"/>
              </a:rPr>
              <a:t>Vocabulary </a:t>
            </a:r>
            <a:r>
              <a:rPr lang="en-US" sz="3600" b="1" i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n-ea"/>
              </a:rPr>
              <a:t>Review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28800" y="4581128"/>
            <a:ext cx="13716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810000" y="4437112"/>
            <a:ext cx="76200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914400" y="2132856"/>
            <a:ext cx="1143000" cy="762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895600" y="2132856"/>
            <a:ext cx="1295400" cy="762000"/>
          </a:xfrm>
          <a:prstGeom prst="rtTriangl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4648200"/>
            <a:ext cx="1066800" cy="914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381000"/>
            <a:ext cx="6477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宋体" charset="0"/>
                <a:cs typeface="宋体" charset="0"/>
              </a:rPr>
              <a:t>Quadrilateral:  A four-sided polygon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33400" y="2971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ea typeface="宋体" charset="0"/>
                <a:cs typeface="宋体" charset="0"/>
              </a:rPr>
              <a:t>Square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486400" y="4495800"/>
            <a:ext cx="200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rectangle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394325" y="1949450"/>
            <a:ext cx="168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rhombus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98525" y="5683250"/>
            <a:ext cx="287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>
                <a:ea typeface="宋体" charset="0"/>
                <a:cs typeface="宋体" charset="0"/>
              </a:rPr>
              <a:t>Parallelogram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172200" y="5181600"/>
            <a:ext cx="1905000" cy="762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 rot="-4110477">
            <a:off x="7010400" y="1524000"/>
            <a:ext cx="1905000" cy="9906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 rot="-9688074">
            <a:off x="1143000" y="4267200"/>
            <a:ext cx="2133600" cy="914400"/>
          </a:xfrm>
          <a:prstGeom prst="parallelogram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066800" y="1600200"/>
            <a:ext cx="1219200" cy="10668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3084" grpId="0" animBg="1"/>
      <p:bldP spid="3085" grpId="0" animBg="1"/>
      <p:bldP spid="3086" grpId="0" animBg="1"/>
    </p:bldLst>
  </p:timing>
</p:sld>
</file>

<file path=ppt/theme/theme1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Green.thmx</Template>
  <TotalTime>4980</TotalTime>
  <Words>1156</Words>
  <Application>Microsoft Macintosh PowerPoint</Application>
  <PresentationFormat>On-screen Show (4:3)</PresentationFormat>
  <Paragraphs>246</Paragraphs>
  <Slides>51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Green</vt:lpstr>
      <vt:lpstr>GEOMETRY</vt:lpstr>
      <vt:lpstr>Students are expected to:</vt:lpstr>
      <vt:lpstr>PowerPoint Presentation</vt:lpstr>
      <vt:lpstr>PowerPoint Presentation</vt:lpstr>
      <vt:lpstr>REVIEW</vt:lpstr>
      <vt:lpstr>TYPES OF GEOMETRY</vt:lpstr>
      <vt:lpstr>PLANE 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SOLID GEOMETRY</vt:lpstr>
      <vt:lpstr>COMMON 3d Shapes</vt:lpstr>
      <vt:lpstr>COMMON 3d Shapes</vt:lpstr>
      <vt:lpstr>COMMON 3d Shapes</vt:lpstr>
      <vt:lpstr>PowerPoint Presentation</vt:lpstr>
      <vt:lpstr>Are these Polyhedrons?</vt:lpstr>
      <vt:lpstr>are these polyhedrons?</vt:lpstr>
      <vt:lpstr>COMMON polyhedron</vt:lpstr>
      <vt:lpstr>OTHER COMMON 3d Shapes</vt:lpstr>
      <vt:lpstr>EXPLORE MORE!</vt:lpstr>
      <vt:lpstr>Surface Areas  of Right Pyramids  and Right Cones </vt:lpstr>
      <vt:lpstr>PowerPoint Presentation</vt:lpstr>
      <vt:lpstr>PowerPoint Presentation</vt:lpstr>
      <vt:lpstr>Find the SA of a Rectangular Solid</vt:lpstr>
      <vt:lpstr>Surface Area of a Rectangular Solid</vt:lpstr>
      <vt:lpstr>PowerPoint Presentation</vt:lpstr>
      <vt:lpstr>Find the Surface Area of the following:</vt:lpstr>
      <vt:lpstr>Find the Surface Area</vt:lpstr>
      <vt:lpstr>Nets</vt:lpstr>
      <vt:lpstr>PowerPoint Presentation</vt:lpstr>
      <vt:lpstr>PYRAMID</vt:lpstr>
      <vt:lpstr>COMMON polyhedron</vt:lpstr>
      <vt:lpstr>SURFACE AREA</vt:lpstr>
      <vt:lpstr>SURFACE AREA</vt:lpstr>
      <vt:lpstr>PowerPoint Presentation</vt:lpstr>
      <vt:lpstr>PowerPoint Presentation</vt:lpstr>
      <vt:lpstr>reflect!</vt:lpstr>
      <vt:lpstr>HOMEWORK!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Volumes Of Solids.</dc:title>
  <dc:creator>LT Scotland</dc:creator>
  <cp:lastModifiedBy>mac apple</cp:lastModifiedBy>
  <cp:revision>90</cp:revision>
  <dcterms:created xsi:type="dcterms:W3CDTF">2003-07-16T06:15:42Z</dcterms:created>
  <dcterms:modified xsi:type="dcterms:W3CDTF">2013-09-10T11:34:00Z</dcterms:modified>
</cp:coreProperties>
</file>