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65" r:id="rId3"/>
    <p:sldId id="273" r:id="rId4"/>
    <p:sldId id="268" r:id="rId5"/>
    <p:sldId id="269" r:id="rId6"/>
    <p:sldId id="270" r:id="rId7"/>
    <p:sldId id="266" r:id="rId8"/>
    <p:sldId id="257" r:id="rId9"/>
    <p:sldId id="258" r:id="rId10"/>
    <p:sldId id="259" r:id="rId11"/>
    <p:sldId id="260" r:id="rId12"/>
    <p:sldId id="261" r:id="rId13"/>
    <p:sldId id="263" r:id="rId14"/>
    <p:sldId id="264" r:id="rId15"/>
    <p:sldId id="271" r:id="rId16"/>
    <p:sldId id="272"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896"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CA"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8/31/13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CA"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8/31/13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CA"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8/31/13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CA"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8/31/13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8/31/13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9C17D31-BDF4-4250-B191-10AC25A49504}" type="datetimeFigureOut">
              <a:rPr lang="en-US" smtClean="0"/>
              <a:pPr/>
              <a:t>8/31/13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1AD56-64A2-4D8F-8264-C9EDE82F81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CA"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CA"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8/31/13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8/31/13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8/31/13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8/31/13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CA"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8/31/13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8/31/13</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visualmathlearning.com/pre_algebra/lessons.html%23http://www.visualmathlearning.com/pre_algebra/lessons.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lgerian" pitchFamily="82" charset="0"/>
              </a:rPr>
              <a:t>WELCOME TO MATH 10</a:t>
            </a:r>
            <a:endParaRPr lang="en-US" dirty="0">
              <a:latin typeface="Algerian" pitchFamily="82" charset="0"/>
            </a:endParaRPr>
          </a:p>
        </p:txBody>
      </p:sp>
      <p:sp>
        <p:nvSpPr>
          <p:cNvPr id="3" name="Subtitle 2"/>
          <p:cNvSpPr>
            <a:spLocks noGrp="1"/>
          </p:cNvSpPr>
          <p:nvPr>
            <p:ph type="subTitle" idx="1"/>
          </p:nvPr>
        </p:nvSpPr>
        <p:spPr>
          <a:xfrm rot="21053195">
            <a:off x="3823021" y="3963788"/>
            <a:ext cx="7854696" cy="1752600"/>
          </a:xfrm>
        </p:spPr>
        <p:txBody>
          <a:bodyPr/>
          <a:lstStyle/>
          <a:p>
            <a:r>
              <a:rPr lang="en-US" b="1" dirty="0" smtClean="0">
                <a:solidFill>
                  <a:schemeClr val="accent1"/>
                </a:solidFill>
                <a:latin typeface="Academy Engraved LET"/>
                <a:cs typeface="Academy Engraved LET"/>
              </a:rPr>
              <a:t>Ms. </a:t>
            </a:r>
            <a:r>
              <a:rPr lang="en-US" b="1" dirty="0" err="1" smtClean="0">
                <a:solidFill>
                  <a:schemeClr val="accent1"/>
                </a:solidFill>
                <a:latin typeface="Academy Engraved LET"/>
                <a:cs typeface="Academy Engraved LET"/>
              </a:rPr>
              <a:t>Lilian</a:t>
            </a:r>
            <a:r>
              <a:rPr lang="en-US" b="1" dirty="0" smtClean="0">
                <a:solidFill>
                  <a:schemeClr val="accent1"/>
                </a:solidFill>
                <a:latin typeface="Academy Engraved LET"/>
                <a:cs typeface="Academy Engraved LET"/>
              </a:rPr>
              <a:t> R. </a:t>
            </a:r>
            <a:r>
              <a:rPr lang="en-US" b="1" dirty="0" err="1" smtClean="0">
                <a:solidFill>
                  <a:schemeClr val="accent1"/>
                </a:solidFill>
                <a:latin typeface="Academy Engraved LET"/>
                <a:cs typeface="Academy Engraved LET"/>
              </a:rPr>
              <a:t>Albarico</a:t>
            </a:r>
            <a:endParaRPr lang="en-US" b="1" dirty="0">
              <a:solidFill>
                <a:schemeClr val="accent1"/>
              </a:solidFill>
              <a:latin typeface="Academy Engraved LET"/>
              <a:cs typeface="Academy Engraved LE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a:buNone/>
            </a:pPr>
            <a:r>
              <a:rPr lang="en-US" b="1" i="1" dirty="0"/>
              <a:t>For Portfolio:</a:t>
            </a:r>
            <a:endParaRPr lang="en-US" dirty="0"/>
          </a:p>
          <a:p>
            <a:pPr>
              <a:buNone/>
            </a:pPr>
            <a:r>
              <a:rPr lang="en-US" b="1" i="1" dirty="0"/>
              <a:t> </a:t>
            </a:r>
            <a:endParaRPr lang="en-US" dirty="0"/>
          </a:p>
          <a:p>
            <a:pPr marL="0" indent="0">
              <a:buNone/>
            </a:pPr>
            <a:r>
              <a:rPr lang="en-US" dirty="0" smtClean="0"/>
              <a:t>1) Take </a:t>
            </a:r>
            <a:r>
              <a:rPr lang="en-US" dirty="0"/>
              <a:t>responsibility for their own Math Portfolios</a:t>
            </a:r>
            <a:r>
              <a:rPr lang="en-US" dirty="0" smtClean="0"/>
              <a:t>.</a:t>
            </a:r>
            <a:endParaRPr lang="en-US" dirty="0"/>
          </a:p>
          <a:p>
            <a:pPr>
              <a:buNone/>
            </a:pPr>
            <a:r>
              <a:rPr lang="en-US" dirty="0"/>
              <a:t>2) Seek and accept feedback, then make improvements</a:t>
            </a:r>
            <a:r>
              <a:rPr lang="en-US" dirty="0" smtClean="0"/>
              <a:t>.</a:t>
            </a:r>
            <a:endParaRPr lang="en-US" dirty="0"/>
          </a:p>
          <a:p>
            <a:pPr>
              <a:buNone/>
            </a:pPr>
            <a:r>
              <a:rPr lang="en-US" dirty="0"/>
              <a:t>3) Respect copyright </a:t>
            </a:r>
            <a:r>
              <a:rPr lang="en-US" dirty="0" smtClean="0"/>
              <a:t>laws.</a:t>
            </a:r>
          </a:p>
          <a:p>
            <a:pPr>
              <a:buNone/>
            </a:pPr>
            <a:r>
              <a:rPr lang="en-US" dirty="0" smtClean="0"/>
              <a:t>4</a:t>
            </a:r>
            <a:r>
              <a:rPr lang="en-US" dirty="0"/>
              <a:t>) Preserve the privacy and security of their personal information</a:t>
            </a:r>
            <a:r>
              <a:rPr lang="en-US" dirty="0" smtClean="0"/>
              <a:t>.</a:t>
            </a:r>
            <a:endParaRPr lang="en-US" dirty="0"/>
          </a:p>
          <a:p>
            <a:pPr>
              <a:buNone/>
            </a:pPr>
            <a:r>
              <a:rPr lang="en-US" dirty="0"/>
              <a:t>5) Collect, organize, and store artifacts</a:t>
            </a:r>
            <a:r>
              <a:rPr lang="en-US" dirty="0" smtClean="0"/>
              <a:t>.</a:t>
            </a:r>
            <a:endParaRPr lang="en-US" dirty="0"/>
          </a:p>
          <a:p>
            <a:pPr>
              <a:buNone/>
            </a:pPr>
            <a:r>
              <a:rPr lang="en-US" dirty="0"/>
              <a:t>6) Constantly write reflections</a:t>
            </a:r>
            <a:r>
              <a:rPr lang="en-US" dirty="0" smtClean="0"/>
              <a:t>.</a:t>
            </a:r>
            <a:endParaRPr lang="en-US" dirty="0"/>
          </a:p>
          <a:p>
            <a:pPr>
              <a:buNone/>
            </a:pPr>
            <a:r>
              <a:rPr lang="en-US" dirty="0"/>
              <a:t>7) Update their weekly calendar to keep all things organized</a:t>
            </a:r>
            <a:r>
              <a:rPr lang="en-US" dirty="0" smtClean="0"/>
              <a:t>.</a:t>
            </a:r>
            <a:endParaRPr lang="en-US" dirty="0"/>
          </a:p>
          <a:p>
            <a:pPr>
              <a:buNone/>
            </a:pPr>
            <a:r>
              <a:rPr lang="en-US" dirty="0"/>
              <a:t>8) Show their parents their </a:t>
            </a:r>
            <a:r>
              <a:rPr lang="en-US" dirty="0" smtClean="0"/>
              <a:t>monthly </a:t>
            </a:r>
            <a:r>
              <a:rPr lang="en-US" dirty="0"/>
              <a:t>performance and mark updates.</a:t>
            </a:r>
          </a:p>
          <a:p>
            <a:pPr>
              <a:buNone/>
            </a:pPr>
            <a:endParaRPr lang="en-US" dirty="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16837" cy="14478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solidFill>
                  <a:srgbClr val="0000FF"/>
                </a:solidFill>
                <a:effectLst>
                  <a:reflection blurRad="12700" stA="50000" endPos="50000" dist="5000" dir="5400000" sy="-100000" rotWithShape="0"/>
                </a:effectLst>
                <a:latin typeface="Algerian" pitchFamily="82" charset="0"/>
              </a:rPr>
              <a:t>CLASSROOM </a:t>
            </a:r>
            <a:r>
              <a:rPr lang="en-US" b="1" cap="all" dirty="0" smtClean="0">
                <a:ln w="0"/>
                <a:solidFill>
                  <a:srgbClr val="0000FF"/>
                </a:solidFill>
                <a:effectLst>
                  <a:reflection blurRad="12700" stA="50000" endPos="50000" dist="5000" dir="5400000" sy="-100000" rotWithShape="0"/>
                </a:effectLst>
                <a:latin typeface="Algerian" pitchFamily="82" charset="0"/>
              </a:rPr>
              <a:t>RULES</a:t>
            </a:r>
            <a:r>
              <a:rPr lang="en-US" b="1" cap="all" dirty="0">
                <a:ln w="0"/>
                <a:solidFill>
                  <a:srgbClr val="0000FF"/>
                </a:solidFill>
                <a:effectLst>
                  <a:reflection blurRad="12700" stA="50000" endPos="50000" dist="5000" dir="5400000" sy="-100000" rotWithShape="0"/>
                </a:effectLst>
                <a:latin typeface="Algerian" pitchFamily="82" charset="0"/>
              </a:rPr>
              <a:t/>
            </a:r>
            <a:br>
              <a:rPr lang="en-US" b="1" cap="all" dirty="0">
                <a:ln w="0"/>
                <a:solidFill>
                  <a:srgbClr val="0000FF"/>
                </a:solidFill>
                <a:effectLst>
                  <a:reflection blurRad="12700" stA="50000" endPos="50000" dist="5000" dir="5400000" sy="-100000" rotWithShape="0"/>
                </a:effectLst>
                <a:latin typeface="Algerian" pitchFamily="82" charset="0"/>
              </a:rPr>
            </a:br>
            <a:endParaRPr lang="en-US" b="1" cap="all" dirty="0">
              <a:ln w="0"/>
              <a:solidFill>
                <a:srgbClr val="0000FF"/>
              </a:solidFill>
              <a:effectLst>
                <a:reflection blurRad="12700" stA="50000" endPos="50000" dist="5000" dir="5400000" sy="-100000" rotWithShape="0"/>
              </a:effectLst>
              <a:latin typeface="Algerian" pitchFamily="82" charset="0"/>
            </a:endParaRPr>
          </a:p>
        </p:txBody>
      </p:sp>
      <p:sp>
        <p:nvSpPr>
          <p:cNvPr id="3" name="Content Placeholder 2"/>
          <p:cNvSpPr>
            <a:spLocks noGrp="1"/>
          </p:cNvSpPr>
          <p:nvPr>
            <p:ph idx="1"/>
          </p:nvPr>
        </p:nvSpPr>
        <p:spPr>
          <a:xfrm>
            <a:off x="457200" y="838200"/>
            <a:ext cx="8229600" cy="5638800"/>
          </a:xfrm>
        </p:spPr>
        <p:txBody>
          <a:bodyPr>
            <a:noAutofit/>
          </a:bodyPr>
          <a:lstStyle/>
          <a:p>
            <a:pPr>
              <a:buNone/>
            </a:pPr>
            <a:r>
              <a:rPr lang="en-US" sz="1200" b="1" i="1" dirty="0" smtClean="0"/>
              <a:t>DO’S</a:t>
            </a:r>
            <a:endParaRPr lang="en-US" sz="1200" dirty="0"/>
          </a:p>
          <a:p>
            <a:pPr lvl="0">
              <a:buNone/>
            </a:pPr>
            <a:r>
              <a:rPr lang="en-US" sz="1200" b="1" dirty="0" smtClean="0"/>
              <a:t>1) RESPECT </a:t>
            </a:r>
            <a:r>
              <a:rPr lang="en-US" sz="1200" b="1" dirty="0"/>
              <a:t>one another.</a:t>
            </a:r>
            <a:endParaRPr lang="en-US" sz="1200" dirty="0"/>
          </a:p>
          <a:p>
            <a:pPr lvl="0">
              <a:buNone/>
            </a:pPr>
            <a:r>
              <a:rPr lang="en-US" sz="1200" b="1" dirty="0" smtClean="0"/>
              <a:t>2) Be prepared before coming to the class.</a:t>
            </a:r>
            <a:endParaRPr lang="en-US" sz="1200" dirty="0"/>
          </a:p>
          <a:p>
            <a:pPr lvl="0">
              <a:buNone/>
            </a:pPr>
            <a:r>
              <a:rPr lang="en-US" sz="1200" b="1" dirty="0" smtClean="0"/>
              <a:t>3) All </a:t>
            </a:r>
            <a:r>
              <a:rPr lang="en-US" sz="1200" b="1" dirty="0"/>
              <a:t>questions towards any classmates should be in ENGLISH.</a:t>
            </a:r>
            <a:endParaRPr lang="en-US" sz="1200" dirty="0"/>
          </a:p>
          <a:p>
            <a:pPr lvl="0">
              <a:buNone/>
            </a:pPr>
            <a:r>
              <a:rPr lang="en-US" sz="1200" b="1" dirty="0" smtClean="0"/>
              <a:t>4) If </a:t>
            </a:r>
            <a:r>
              <a:rPr lang="en-US" sz="1200" b="1" dirty="0"/>
              <a:t>absent, please leave a letter stating the cause of absence. NO REASONABLE CAUSE, NO MAKEUP QUIZ/TEST if you miss one when you were absent.</a:t>
            </a:r>
            <a:endParaRPr lang="en-US" sz="1200" dirty="0"/>
          </a:p>
          <a:p>
            <a:pPr lvl="0">
              <a:buNone/>
            </a:pPr>
            <a:r>
              <a:rPr lang="en-US" sz="1200" b="1" dirty="0" smtClean="0"/>
              <a:t>5) All </a:t>
            </a:r>
            <a:r>
              <a:rPr lang="en-US" sz="1200" b="1" dirty="0"/>
              <a:t>homework should </a:t>
            </a:r>
            <a:r>
              <a:rPr lang="en-US" sz="1200" b="1" dirty="0" smtClean="0"/>
              <a:t>be complete </a:t>
            </a:r>
            <a:r>
              <a:rPr lang="en-US" sz="1200" b="1" dirty="0"/>
              <a:t>before the class starts.</a:t>
            </a:r>
            <a:endParaRPr lang="en-US" sz="1200" dirty="0"/>
          </a:p>
          <a:p>
            <a:pPr lvl="0">
              <a:buNone/>
            </a:pPr>
            <a:r>
              <a:rPr lang="en-US" sz="1200" b="1" dirty="0" smtClean="0"/>
              <a:t>6) If </a:t>
            </a:r>
            <a:r>
              <a:rPr lang="en-US" sz="1200" b="1" dirty="0"/>
              <a:t>given a research project, you should submit it before or on the deadline date. OBSERVE TIME.</a:t>
            </a:r>
            <a:endParaRPr lang="en-US" sz="1200" dirty="0"/>
          </a:p>
          <a:p>
            <a:pPr lvl="0">
              <a:buNone/>
            </a:pPr>
            <a:r>
              <a:rPr lang="en-US" sz="1200" b="1" dirty="0" smtClean="0"/>
              <a:t>7) ASK </a:t>
            </a:r>
            <a:r>
              <a:rPr lang="en-US" sz="1200" b="1" dirty="0"/>
              <a:t>questions if you really don’t understand.</a:t>
            </a:r>
            <a:endParaRPr lang="en-US" sz="1200" dirty="0"/>
          </a:p>
          <a:p>
            <a:pPr lvl="0">
              <a:buNone/>
            </a:pPr>
            <a:r>
              <a:rPr lang="en-US" sz="1200" b="1" dirty="0" smtClean="0"/>
              <a:t>8) </a:t>
            </a:r>
            <a:r>
              <a:rPr lang="en-US" sz="1200" b="1" dirty="0" smtClean="0"/>
              <a:t>All </a:t>
            </a:r>
            <a:r>
              <a:rPr lang="en-US" sz="1200" b="1" dirty="0"/>
              <a:t>chairs/desks must be in order before and after the class.</a:t>
            </a:r>
            <a:endParaRPr lang="en-US" sz="1200" dirty="0"/>
          </a:p>
          <a:p>
            <a:pPr lvl="0">
              <a:buNone/>
            </a:pPr>
            <a:r>
              <a:rPr lang="en-US" sz="1200" b="1" dirty="0" smtClean="0"/>
              <a:t>9) If </a:t>
            </a:r>
            <a:r>
              <a:rPr lang="en-US" sz="1200" b="1" dirty="0"/>
              <a:t>there is a problem about teaching and learning, you are advised to confront with your teacher or classmate privately.</a:t>
            </a:r>
            <a:endParaRPr lang="en-US" sz="1200" dirty="0"/>
          </a:p>
          <a:p>
            <a:pPr lvl="0">
              <a:buNone/>
            </a:pPr>
            <a:r>
              <a:rPr lang="en-US" sz="1200" b="1" dirty="0" smtClean="0"/>
              <a:t>10) Always </a:t>
            </a:r>
            <a:r>
              <a:rPr lang="en-US" sz="1200" b="1" dirty="0"/>
              <a:t>ask for permission if you want to use other people’s belonging.</a:t>
            </a:r>
            <a:endParaRPr lang="en-US" sz="1200" dirty="0"/>
          </a:p>
          <a:p>
            <a:pPr>
              <a:buNone/>
            </a:pPr>
            <a:r>
              <a:rPr lang="en-US" sz="1200" b="1" dirty="0"/>
              <a:t> </a:t>
            </a:r>
            <a:endParaRPr lang="en-US" sz="1200" dirty="0"/>
          </a:p>
          <a:p>
            <a:pPr>
              <a:buNone/>
            </a:pP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324600"/>
          </a:xfrm>
        </p:spPr>
        <p:txBody>
          <a:bodyPr>
            <a:normAutofit fontScale="70000" lnSpcReduction="20000"/>
          </a:bodyPr>
          <a:lstStyle/>
          <a:p>
            <a:pPr>
              <a:buNone/>
            </a:pPr>
            <a:r>
              <a:rPr lang="en-US" b="1" i="1" dirty="0" smtClean="0"/>
              <a:t>DON’TS</a:t>
            </a:r>
            <a:endParaRPr lang="en-US" dirty="0"/>
          </a:p>
          <a:p>
            <a:pPr lvl="0">
              <a:buNone/>
            </a:pPr>
            <a:r>
              <a:rPr lang="en-US" b="1" dirty="0" smtClean="0"/>
              <a:t>1) No </a:t>
            </a:r>
            <a:r>
              <a:rPr lang="en-US" b="1" dirty="0"/>
              <a:t>going out to toilet during class hour. </a:t>
            </a:r>
            <a:endParaRPr lang="en-US" dirty="0"/>
          </a:p>
          <a:p>
            <a:pPr lvl="0">
              <a:buNone/>
            </a:pPr>
            <a:r>
              <a:rPr lang="en-US" b="1" dirty="0" smtClean="0"/>
              <a:t>2) No </a:t>
            </a:r>
            <a:r>
              <a:rPr lang="en-US" b="1" dirty="0"/>
              <a:t>chewing gums.</a:t>
            </a:r>
            <a:endParaRPr lang="en-US" dirty="0"/>
          </a:p>
          <a:p>
            <a:pPr lvl="0">
              <a:buNone/>
            </a:pPr>
            <a:r>
              <a:rPr lang="en-US" b="1" dirty="0" smtClean="0"/>
              <a:t>3) No </a:t>
            </a:r>
            <a:r>
              <a:rPr lang="en-US" b="1" dirty="0"/>
              <a:t>swearing in Chinese and English.</a:t>
            </a:r>
            <a:endParaRPr lang="en-US" dirty="0"/>
          </a:p>
          <a:p>
            <a:pPr lvl="0">
              <a:buNone/>
            </a:pPr>
            <a:r>
              <a:rPr lang="en-US" b="1" dirty="0" smtClean="0"/>
              <a:t>4) No </a:t>
            </a:r>
            <a:r>
              <a:rPr lang="en-US" b="1" dirty="0"/>
              <a:t>cheating in any form. If caught, disciplinary action will be reprimanded.</a:t>
            </a:r>
            <a:endParaRPr lang="en-US" dirty="0"/>
          </a:p>
          <a:p>
            <a:pPr lvl="0">
              <a:buNone/>
            </a:pPr>
            <a:r>
              <a:rPr lang="en-US" b="1" dirty="0" smtClean="0"/>
              <a:t>5) No </a:t>
            </a:r>
            <a:r>
              <a:rPr lang="en-US" b="1" dirty="0"/>
              <a:t>wearing of slippers or flip flops.</a:t>
            </a:r>
            <a:endParaRPr lang="en-US" dirty="0"/>
          </a:p>
          <a:p>
            <a:pPr lvl="0">
              <a:buNone/>
            </a:pPr>
            <a:r>
              <a:rPr lang="en-US" b="1" dirty="0" smtClean="0"/>
              <a:t>6) No </a:t>
            </a:r>
            <a:r>
              <a:rPr lang="en-US" b="1" dirty="0"/>
              <a:t>wearing of hats/caps, or scarf around the head inside the classroom.</a:t>
            </a:r>
            <a:endParaRPr lang="en-US" dirty="0"/>
          </a:p>
          <a:p>
            <a:pPr lvl="0">
              <a:buNone/>
            </a:pPr>
            <a:r>
              <a:rPr lang="en-US" b="1" dirty="0" smtClean="0"/>
              <a:t>7) No </a:t>
            </a:r>
            <a:r>
              <a:rPr lang="en-US" b="1" dirty="0"/>
              <a:t>using of electronic gadgets like laptop and dictionary unless permitted.</a:t>
            </a:r>
            <a:endParaRPr lang="en-US" dirty="0"/>
          </a:p>
          <a:p>
            <a:pPr lvl="0">
              <a:buNone/>
            </a:pPr>
            <a:r>
              <a:rPr lang="en-US" b="1" dirty="0" smtClean="0"/>
              <a:t>8) No </a:t>
            </a:r>
            <a:r>
              <a:rPr lang="en-US" b="1" dirty="0"/>
              <a:t>public display of affection during class hours.</a:t>
            </a:r>
            <a:endParaRPr lang="en-US" dirty="0"/>
          </a:p>
          <a:p>
            <a:pPr lvl="0">
              <a:buNone/>
            </a:pPr>
            <a:r>
              <a:rPr lang="en-US" b="1" dirty="0" smtClean="0"/>
              <a:t>9) No </a:t>
            </a:r>
            <a:r>
              <a:rPr lang="en-US" b="1" dirty="0"/>
              <a:t>personal questions will be entertained inside the classroom.</a:t>
            </a:r>
            <a:endParaRPr lang="en-US" dirty="0"/>
          </a:p>
          <a:p>
            <a:pPr lvl="0">
              <a:buNone/>
            </a:pPr>
            <a:r>
              <a:rPr lang="en-US" b="1" dirty="0" smtClean="0"/>
              <a:t>10) No </a:t>
            </a:r>
            <a:r>
              <a:rPr lang="en-US" b="1" dirty="0"/>
              <a:t>turning on of ALL mobile phones during class hours or it will be confiscated.</a:t>
            </a:r>
            <a:endParaRPr lang="en-US" dirty="0"/>
          </a:p>
          <a:p>
            <a:pPr>
              <a:buNone/>
            </a:pPr>
            <a:r>
              <a:rPr lang="en-US" b="1" dirty="0"/>
              <a:t> </a:t>
            </a:r>
            <a:endParaRPr lang="en-US" dirty="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solidFill>
                  <a:srgbClr val="0000FF"/>
                </a:solidFill>
                <a:effectLst>
                  <a:reflection blurRad="12700" stA="50000" endPos="50000" dist="5000" dir="5400000" sy="-100000" rotWithShape="0"/>
                </a:effectLst>
                <a:latin typeface="Algerian" pitchFamily="82" charset="0"/>
              </a:rPr>
              <a:t>STUDENTS’ RIGHTS</a:t>
            </a:r>
            <a:r>
              <a:rPr lang="en-US" b="1" cap="all" dirty="0">
                <a:ln w="0"/>
                <a:solidFill>
                  <a:srgbClr val="0000FF"/>
                </a:solidFill>
                <a:effectLst>
                  <a:reflection blurRad="12700" stA="50000" endPos="50000" dist="5000" dir="5400000" sy="-100000" rotWithShape="0"/>
                </a:effectLst>
              </a:rPr>
              <a:t/>
            </a:r>
            <a:br>
              <a:rPr lang="en-US" b="1" cap="all" dirty="0">
                <a:ln w="0"/>
                <a:solidFill>
                  <a:srgbClr val="0000FF"/>
                </a:solidFill>
                <a:effectLst>
                  <a:reflection blurRad="12700" stA="50000" endPos="50000" dist="5000" dir="5400000" sy="-100000" rotWithShape="0"/>
                </a:effectLst>
              </a:rPr>
            </a:br>
            <a:endParaRPr lang="en-US" b="1" cap="all" dirty="0">
              <a:ln w="0"/>
              <a:solidFill>
                <a:srgbClr val="0000FF"/>
              </a:soli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914400"/>
            <a:ext cx="8229600" cy="5943600"/>
          </a:xfrm>
        </p:spPr>
        <p:txBody>
          <a:bodyPr>
            <a:normAutofit fontScale="55000" lnSpcReduction="20000"/>
          </a:bodyPr>
          <a:lstStyle/>
          <a:p>
            <a:pPr lvl="0">
              <a:buNone/>
            </a:pPr>
            <a:r>
              <a:rPr lang="en-US" b="1" dirty="0" smtClean="0"/>
              <a:t>1) Every </a:t>
            </a:r>
            <a:r>
              <a:rPr lang="en-US" b="1" dirty="0"/>
              <a:t>student has the right to ask questions to the teacher related to the subject matter.</a:t>
            </a:r>
            <a:endParaRPr lang="en-US" dirty="0"/>
          </a:p>
          <a:p>
            <a:pPr lvl="0">
              <a:buNone/>
            </a:pPr>
            <a:r>
              <a:rPr lang="en-US" b="1" dirty="0" smtClean="0"/>
              <a:t>2) A </a:t>
            </a:r>
            <a:r>
              <a:rPr lang="en-US" b="1" dirty="0"/>
              <a:t>student has the right to ask for a help from his/her classmate, given the conversation is in English and it is not the answers or any form of cheating.</a:t>
            </a:r>
            <a:endParaRPr lang="en-US" dirty="0"/>
          </a:p>
          <a:p>
            <a:pPr lvl="0">
              <a:buNone/>
            </a:pPr>
            <a:r>
              <a:rPr lang="en-US" b="1" dirty="0" smtClean="0"/>
              <a:t>3) A </a:t>
            </a:r>
            <a:r>
              <a:rPr lang="en-US" b="1" dirty="0"/>
              <a:t>student has the right to say “I don’t understand” and ask for further explanation if the teacher didn’t clearly discuss a particular topic.</a:t>
            </a:r>
            <a:endParaRPr lang="en-US" dirty="0"/>
          </a:p>
          <a:p>
            <a:pPr lvl="0">
              <a:buNone/>
            </a:pPr>
            <a:r>
              <a:rPr lang="en-US" b="1" dirty="0" smtClean="0"/>
              <a:t>4) A </a:t>
            </a:r>
            <a:r>
              <a:rPr lang="en-US" b="1" dirty="0"/>
              <a:t>student has the right to be excused from the class when she/he is suffering from illness or great discomfort.</a:t>
            </a:r>
            <a:endParaRPr lang="en-US" dirty="0"/>
          </a:p>
          <a:p>
            <a:pPr lvl="0">
              <a:buNone/>
            </a:pPr>
            <a:r>
              <a:rPr lang="en-US" b="1" dirty="0" smtClean="0"/>
              <a:t>5) A </a:t>
            </a:r>
            <a:r>
              <a:rPr lang="en-US" b="1" dirty="0"/>
              <a:t>student has the right to talk to the teacher after the class if needed to clarify certain things about projects, homework, and classroom situations.</a:t>
            </a:r>
            <a:endParaRPr lang="en-US" dirty="0"/>
          </a:p>
          <a:p>
            <a:pPr lvl="0">
              <a:buNone/>
            </a:pPr>
            <a:r>
              <a:rPr lang="en-US" b="1" dirty="0" smtClean="0"/>
              <a:t>6) A </a:t>
            </a:r>
            <a:r>
              <a:rPr lang="en-US" b="1" dirty="0"/>
              <a:t>student has the right to talk to the teacher if there is a problem in the classroom privately.</a:t>
            </a:r>
            <a:endParaRPr lang="en-US" dirty="0"/>
          </a:p>
          <a:p>
            <a:pPr lvl="0">
              <a:buNone/>
            </a:pPr>
            <a:r>
              <a:rPr lang="en-US" b="1" dirty="0" smtClean="0"/>
              <a:t>7) A </a:t>
            </a:r>
            <a:r>
              <a:rPr lang="en-US" b="1" dirty="0"/>
              <a:t>student has the right to be heard if she/he has something to inquire or suggest regarding to classroom improvement.</a:t>
            </a:r>
            <a:endParaRPr lang="en-US" dirty="0"/>
          </a:p>
          <a:p>
            <a:pPr lvl="0">
              <a:buNone/>
            </a:pPr>
            <a:r>
              <a:rPr lang="en-US" b="1" dirty="0" smtClean="0"/>
              <a:t>8) A </a:t>
            </a:r>
            <a:r>
              <a:rPr lang="en-US" b="1" dirty="0"/>
              <a:t>student has the right obey classroom rules.</a:t>
            </a:r>
            <a:endParaRPr lang="en-US" dirty="0"/>
          </a:p>
          <a:p>
            <a:pPr lvl="0">
              <a:buNone/>
            </a:pPr>
            <a:r>
              <a:rPr lang="en-US" b="1" dirty="0" smtClean="0"/>
              <a:t>9) A </a:t>
            </a:r>
            <a:r>
              <a:rPr lang="en-US" b="1" dirty="0"/>
              <a:t>student has the right to complain if there is a corporal punishment initiated by any teacher/s or physical injuries with other classmates.</a:t>
            </a:r>
            <a:endParaRPr lang="en-US" dirty="0"/>
          </a:p>
          <a:p>
            <a:pPr lvl="0">
              <a:buNone/>
            </a:pPr>
            <a:r>
              <a:rPr lang="en-US" b="1" dirty="0" smtClean="0"/>
              <a:t>10) A </a:t>
            </a:r>
            <a:r>
              <a:rPr lang="en-US" b="1" dirty="0"/>
              <a:t>student has the right to excel and in any ways, improve his/her being by participating school activities and asking assistance from teachers.</a:t>
            </a:r>
            <a:endParaRPr lang="en-US" dirty="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solidFill>
                  <a:srgbClr val="0000FF"/>
                </a:solidFill>
                <a:effectLst>
                  <a:reflection blurRad="12700" stA="50000" endPos="50000" dist="5000" dir="5400000" sy="-100000" rotWithShape="0"/>
                </a:effectLst>
                <a:latin typeface="Algerian" pitchFamily="82" charset="0"/>
              </a:rPr>
              <a:t>Math Portfolio</a:t>
            </a:r>
            <a:endParaRPr lang="en-US" b="1" cap="all" dirty="0">
              <a:ln w="0"/>
              <a:solidFill>
                <a:srgbClr val="0000FF"/>
              </a:solidFill>
              <a:effectLst>
                <a:reflection blurRad="12700" stA="50000" endPos="50000" dist="5000" dir="5400000" sy="-100000" rotWithShape="0"/>
              </a:effectLst>
              <a:latin typeface="Algerian" pitchFamily="82" charset="0"/>
            </a:endParaRPr>
          </a:p>
        </p:txBody>
      </p:sp>
      <p:sp>
        <p:nvSpPr>
          <p:cNvPr id="3" name="Content Placeholder 2"/>
          <p:cNvSpPr>
            <a:spLocks noGrp="1"/>
          </p:cNvSpPr>
          <p:nvPr>
            <p:ph idx="1"/>
          </p:nvPr>
        </p:nvSpPr>
        <p:spPr>
          <a:xfrm>
            <a:off x="457200" y="914400"/>
            <a:ext cx="8229600" cy="5181600"/>
          </a:xfrm>
        </p:spPr>
        <p:txBody>
          <a:bodyPr>
            <a:noAutofit/>
          </a:bodyPr>
          <a:lstStyle/>
          <a:p>
            <a:pPr>
              <a:buNone/>
            </a:pPr>
            <a:r>
              <a:rPr lang="en-US" sz="1400" i="1" dirty="0" smtClean="0"/>
              <a:t>Should contain:</a:t>
            </a:r>
            <a:endParaRPr lang="en-US" sz="1400" dirty="0" smtClean="0"/>
          </a:p>
          <a:p>
            <a:pPr>
              <a:buNone/>
            </a:pPr>
            <a:r>
              <a:rPr lang="en-US" sz="1400" dirty="0" smtClean="0"/>
              <a:t>1) Self Introduction</a:t>
            </a:r>
          </a:p>
          <a:p>
            <a:pPr>
              <a:buNone/>
            </a:pPr>
            <a:r>
              <a:rPr lang="en-US" sz="1400" dirty="0" smtClean="0"/>
              <a:t>2) Weekly Math Calendar</a:t>
            </a:r>
          </a:p>
          <a:p>
            <a:pPr>
              <a:buNone/>
            </a:pPr>
            <a:r>
              <a:rPr lang="en-US" sz="1400" dirty="0" smtClean="0"/>
              <a:t>3) Assessments</a:t>
            </a:r>
          </a:p>
          <a:p>
            <a:pPr>
              <a:buNone/>
            </a:pPr>
            <a:r>
              <a:rPr lang="en-US" sz="1400" dirty="0" smtClean="0"/>
              <a:t>	Quizzes,  Chapter Tests, Investigation Activities</a:t>
            </a:r>
          </a:p>
          <a:p>
            <a:pPr>
              <a:buNone/>
            </a:pPr>
            <a:r>
              <a:rPr lang="en-US" sz="1400" dirty="0" smtClean="0"/>
              <a:t>	Case Studies, and other class work activities (like graphs)</a:t>
            </a:r>
          </a:p>
          <a:p>
            <a:pPr>
              <a:buNone/>
            </a:pPr>
            <a:r>
              <a:rPr lang="en-US" sz="1400" dirty="0" smtClean="0"/>
              <a:t>4) Reflections</a:t>
            </a:r>
          </a:p>
          <a:p>
            <a:pPr>
              <a:buNone/>
            </a:pPr>
            <a:r>
              <a:rPr lang="en-US" sz="1400" dirty="0" smtClean="0"/>
              <a:t>	a) Outcomes Reflections</a:t>
            </a:r>
          </a:p>
          <a:p>
            <a:pPr>
              <a:buNone/>
            </a:pPr>
            <a:r>
              <a:rPr lang="en-US" sz="1400" dirty="0" smtClean="0"/>
              <a:t>	b) Homework Reflections</a:t>
            </a:r>
          </a:p>
          <a:p>
            <a:pPr>
              <a:buNone/>
            </a:pPr>
            <a:r>
              <a:rPr lang="en-US" sz="1400" dirty="0" smtClean="0"/>
              <a:t>	c) Assessments Reflections</a:t>
            </a:r>
          </a:p>
          <a:p>
            <a:pPr>
              <a:buNone/>
            </a:pPr>
            <a:r>
              <a:rPr lang="en-US" sz="1400" dirty="0" smtClean="0"/>
              <a:t>5) Monthly/Quarterly Grade Update (from the teacher)</a:t>
            </a:r>
          </a:p>
          <a:p>
            <a:pPr>
              <a:buNone/>
            </a:pPr>
            <a:r>
              <a:rPr lang="en-US" sz="1400" dirty="0"/>
              <a:t>6</a:t>
            </a:r>
            <a:r>
              <a:rPr lang="en-US" sz="1400" dirty="0" smtClean="0"/>
              <a:t>) Rubrics</a:t>
            </a:r>
          </a:p>
          <a:p>
            <a:pPr>
              <a:buNone/>
            </a:pP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7716837" cy="1447800"/>
          </a:xfrm>
        </p:spPr>
        <p:txBody>
          <a:bodyPr/>
          <a:lstStyle/>
          <a:p>
            <a:r>
              <a:rPr lang="en-US" dirty="0" smtClean="0">
                <a:solidFill>
                  <a:srgbClr val="0000FF"/>
                </a:solidFill>
              </a:rPr>
              <a:t>Vocabulary</a:t>
            </a:r>
            <a:endParaRPr lang="en-US" dirty="0">
              <a:solidFill>
                <a:srgbClr val="0000FF"/>
              </a:solidFill>
            </a:endParaRPr>
          </a:p>
        </p:txBody>
      </p:sp>
      <p:sp>
        <p:nvSpPr>
          <p:cNvPr id="3" name="Content Placeholder 2"/>
          <p:cNvSpPr>
            <a:spLocks noGrp="1"/>
          </p:cNvSpPr>
          <p:nvPr>
            <p:ph idx="1"/>
          </p:nvPr>
        </p:nvSpPr>
        <p:spPr>
          <a:xfrm>
            <a:off x="712788" y="2859742"/>
            <a:ext cx="7716838" cy="3388658"/>
          </a:xfrm>
        </p:spPr>
        <p:txBody>
          <a:bodyPr>
            <a:noAutofit/>
          </a:bodyPr>
          <a:lstStyle/>
          <a:p>
            <a:pPr marL="0" indent="0">
              <a:buNone/>
            </a:pPr>
            <a:r>
              <a:rPr lang="en-US" sz="1400" dirty="0" smtClean="0"/>
              <a:t>Addition (add, increase, sum)</a:t>
            </a:r>
          </a:p>
          <a:p>
            <a:pPr marL="0" indent="0">
              <a:buNone/>
            </a:pPr>
            <a:r>
              <a:rPr lang="en-US" sz="1400" dirty="0" smtClean="0"/>
              <a:t>Subtraction (minus, decrease, difference)</a:t>
            </a:r>
          </a:p>
          <a:p>
            <a:pPr marL="0" indent="0">
              <a:buNone/>
            </a:pPr>
            <a:r>
              <a:rPr lang="en-US" sz="1400" dirty="0" smtClean="0"/>
              <a:t>Multiplication (multiply, times, product)</a:t>
            </a:r>
          </a:p>
          <a:p>
            <a:pPr marL="0" indent="0">
              <a:buNone/>
            </a:pPr>
            <a:r>
              <a:rPr lang="en-US" sz="1400" dirty="0" smtClean="0"/>
              <a:t>Division (divide, a/b a </a:t>
            </a:r>
            <a:r>
              <a:rPr lang="en-US" sz="1400" u="sng" dirty="0" smtClean="0"/>
              <a:t>over</a:t>
            </a:r>
            <a:r>
              <a:rPr lang="en-US" sz="1400" dirty="0" smtClean="0"/>
              <a:t> b, </a:t>
            </a:r>
            <a:r>
              <a:rPr lang="en-US" sz="1400" dirty="0" smtClean="0"/>
              <a:t>quotient)</a:t>
            </a:r>
          </a:p>
          <a:p>
            <a:pPr>
              <a:buFontTx/>
              <a:buChar char="•"/>
            </a:pPr>
            <a:r>
              <a:rPr lang="en-US" sz="1400" dirty="0" smtClean="0"/>
              <a:t>equals </a:t>
            </a:r>
            <a:r>
              <a:rPr lang="en-US" sz="1400" dirty="0" smtClean="0"/>
              <a:t>to, the answer is </a:t>
            </a:r>
            <a:r>
              <a:rPr lang="en-US" sz="1400" dirty="0" smtClean="0">
                <a:sym typeface="Wingdings"/>
              </a:rPr>
              <a:t> =</a:t>
            </a:r>
          </a:p>
          <a:p>
            <a:pPr>
              <a:buFontTx/>
              <a:buChar char="•"/>
            </a:pPr>
            <a:r>
              <a:rPr lang="en-US" sz="1400" dirty="0" smtClean="0">
                <a:sym typeface="Wingdings"/>
              </a:rPr>
              <a:t>ascending (1,2,3,…)</a:t>
            </a:r>
          </a:p>
          <a:p>
            <a:pPr>
              <a:buFontTx/>
              <a:buChar char="•"/>
            </a:pPr>
            <a:r>
              <a:rPr lang="en-US" sz="1400" dirty="0" smtClean="0">
                <a:sym typeface="Wingdings"/>
              </a:rPr>
              <a:t>descending(….3,2,1)</a:t>
            </a:r>
          </a:p>
          <a:p>
            <a:pPr>
              <a:buFontTx/>
              <a:buChar char="•"/>
            </a:pPr>
            <a:endParaRPr lang="en-US" sz="1400" dirty="0" smtClean="0"/>
          </a:p>
          <a:p>
            <a:pPr marL="0" indent="0">
              <a:buNone/>
            </a:pPr>
            <a:endParaRPr lang="en-US" sz="1400" dirty="0"/>
          </a:p>
        </p:txBody>
      </p:sp>
    </p:spTree>
    <p:extLst>
      <p:ext uri="{BB962C8B-B14F-4D97-AF65-F5344CB8AC3E}">
        <p14:creationId xmlns:p14="http://schemas.microsoft.com/office/powerpoint/2010/main" val="2935459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Visual Math Learning</a:t>
            </a:r>
            <a:endParaRPr lang="en-US" dirty="0" smtClean="0"/>
          </a:p>
          <a:p>
            <a:pPr marL="0" indent="0">
              <a:buNone/>
            </a:pPr>
            <a:r>
              <a:rPr lang="en-US" dirty="0"/>
              <a:t>(http://</a:t>
            </a:r>
            <a:r>
              <a:rPr lang="en-US" dirty="0" err="1"/>
              <a:t>www.visualmathlearning.com</a:t>
            </a:r>
            <a:r>
              <a:rPr lang="en-US" dirty="0"/>
              <a:t>/</a:t>
            </a:r>
            <a:r>
              <a:rPr lang="en-US" dirty="0" err="1"/>
              <a:t>pre_algebra</a:t>
            </a:r>
            <a:r>
              <a:rPr lang="en-US" dirty="0"/>
              <a:t>/</a:t>
            </a:r>
            <a:r>
              <a:rPr lang="en-US" dirty="0" err="1" smtClean="0"/>
              <a:t>lessons.html</a:t>
            </a:r>
            <a:r>
              <a:rPr lang="en-US" dirty="0" smtClean="0"/>
              <a:t>)</a:t>
            </a:r>
            <a:endParaRPr lang="en-US" dirty="0"/>
          </a:p>
        </p:txBody>
      </p:sp>
    </p:spTree>
    <p:extLst>
      <p:ext uri="{BB962C8B-B14F-4D97-AF65-F5344CB8AC3E}">
        <p14:creationId xmlns:p14="http://schemas.microsoft.com/office/powerpoint/2010/main" val="29844587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scene3d>
              <a:camera prst="orthographicFront"/>
              <a:lightRig rig="soft" dir="t">
                <a:rot lat="0" lon="0" rev="10800000"/>
              </a:lightRig>
            </a:scene3d>
            <a:sp3d>
              <a:bevelT w="27940" h="12700"/>
              <a:contourClr>
                <a:srgbClr val="DDDDDD"/>
              </a:contourClr>
            </a:sp3d>
          </a:bodyPr>
          <a:lstStyle/>
          <a:p>
            <a:pPr marL="0" indent="0">
              <a:buNone/>
            </a:pPr>
            <a:r>
              <a:rPr lang="en-US" b="1" spc="150" dirty="0" smtClean="0">
                <a:ln w="11430"/>
                <a:solidFill>
                  <a:srgbClr val="F8F8F8"/>
                </a:solidFill>
                <a:effectLst>
                  <a:outerShdw blurRad="25400" algn="tl" rotWithShape="0">
                    <a:srgbClr val="000000">
                      <a:alpha val="43000"/>
                    </a:srgbClr>
                  </a:outerShdw>
                </a:effectLst>
              </a:rPr>
              <a:t>Copy </a:t>
            </a:r>
            <a:r>
              <a:rPr lang="en-US" b="1" spc="150" dirty="0" smtClean="0">
                <a:ln w="11430"/>
                <a:solidFill>
                  <a:srgbClr val="F8F8F8"/>
                </a:solidFill>
                <a:effectLst>
                  <a:outerShdw blurRad="25400" algn="tl" rotWithShape="0">
                    <a:srgbClr val="000000">
                      <a:alpha val="43000"/>
                    </a:srgbClr>
                  </a:outerShdw>
                </a:effectLst>
              </a:rPr>
              <a:t>your </a:t>
            </a:r>
            <a:r>
              <a:rPr lang="en-US" b="1" spc="150" dirty="0" smtClean="0">
                <a:ln w="11430"/>
                <a:solidFill>
                  <a:srgbClr val="F8F8F8"/>
                </a:solidFill>
                <a:effectLst>
                  <a:outerShdw blurRad="25400" algn="tl" rotWithShape="0">
                    <a:srgbClr val="000000">
                      <a:alpha val="43000"/>
                    </a:srgbClr>
                  </a:outerShdw>
                </a:effectLst>
              </a:rPr>
              <a:t>notes from Lesson 1 </a:t>
            </a:r>
            <a:r>
              <a:rPr lang="en-US" b="1" spc="150" dirty="0" err="1" smtClean="0">
                <a:ln w="11430"/>
                <a:solidFill>
                  <a:srgbClr val="F8F8F8"/>
                </a:solidFill>
                <a:effectLst>
                  <a:outerShdw blurRad="25400" algn="tl" rotWithShape="0">
                    <a:srgbClr val="000000">
                      <a:alpha val="43000"/>
                    </a:srgbClr>
                  </a:outerShdw>
                </a:effectLst>
              </a:rPr>
              <a:t>ppt</a:t>
            </a:r>
            <a:r>
              <a:rPr lang="en-US" b="1" spc="150" dirty="0" smtClean="0">
                <a:ln w="11430"/>
                <a:solidFill>
                  <a:srgbClr val="F8F8F8"/>
                </a:solidFill>
                <a:effectLst>
                  <a:outerShdw blurRad="25400" algn="tl" rotWithShape="0">
                    <a:srgbClr val="000000">
                      <a:alpha val="43000"/>
                    </a:srgbClr>
                  </a:outerShdw>
                </a:effectLst>
              </a:rPr>
              <a:t> at </a:t>
            </a:r>
          </a:p>
          <a:p>
            <a:pPr marL="0" indent="0">
              <a:buNone/>
            </a:pPr>
            <a:r>
              <a:rPr lang="en-US" b="1" spc="150" dirty="0" err="1" smtClean="0">
                <a:ln w="11430"/>
                <a:solidFill>
                  <a:srgbClr val="F8F8F8"/>
                </a:solidFill>
                <a:effectLst>
                  <a:outerShdw blurRad="25400" algn="tl" rotWithShape="0">
                    <a:srgbClr val="000000">
                      <a:alpha val="43000"/>
                    </a:srgbClr>
                  </a:outerShdw>
                </a:effectLst>
              </a:rPr>
              <a:t>www.ilovemathisfun.weebly.com</a:t>
            </a:r>
            <a:endParaRPr lang="en-US"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0871459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solidFill>
                  <a:srgbClr val="0000FF"/>
                </a:solidFill>
                <a:effectLst>
                  <a:reflection blurRad="12700" stA="50000" endPos="50000" dist="5000" dir="5400000" sy="-100000" rotWithShape="0"/>
                </a:effectLst>
                <a:latin typeface="Algerian" pitchFamily="82" charset="0"/>
              </a:rPr>
              <a:t>COURSE DESCRIPTION</a:t>
            </a:r>
            <a:endParaRPr lang="en-US" b="1" cap="all" dirty="0">
              <a:ln w="0"/>
              <a:solidFill>
                <a:srgbClr val="0000FF"/>
              </a:solidFill>
              <a:effectLst>
                <a:reflection blurRad="12700" stA="50000" endPos="50000" dist="5000" dir="5400000" sy="-100000" rotWithShape="0"/>
              </a:effectLst>
              <a:latin typeface="Algerian" pitchFamily="82" charset="0"/>
            </a:endParaRPr>
          </a:p>
        </p:txBody>
      </p:sp>
      <p:sp>
        <p:nvSpPr>
          <p:cNvPr id="5" name="Content Placeholder 4"/>
          <p:cNvSpPr>
            <a:spLocks noGrp="1"/>
          </p:cNvSpPr>
          <p:nvPr>
            <p:ph idx="1"/>
          </p:nvPr>
        </p:nvSpPr>
        <p:spPr/>
        <p:txBody>
          <a:bodyPr>
            <a:normAutofit fontScale="70000" lnSpcReduction="20000"/>
          </a:bodyPr>
          <a:lstStyle/>
          <a:p>
            <a:pPr algn="just">
              <a:buNone/>
            </a:pPr>
            <a:r>
              <a:rPr lang="en-PH" dirty="0" smtClean="0"/>
              <a:t>Math 10 is based on the Atlantic Canada Mathematics Curriculum that is shaped by a vision which fosters the development of mathematically literate students who can extend, explain, and apply their learning and who are effective participants in an increasingly technological society. </a:t>
            </a:r>
          </a:p>
          <a:p>
            <a:pPr algn="just">
              <a:buNone/>
            </a:pPr>
            <a:r>
              <a:rPr lang="en-PH" dirty="0" smtClean="0"/>
              <a:t>This course is designed for use with a wide variety of strategies that includes instructional settings such as classroom lecture and discussion, daily exercises, investigations, case studies, presentations, projects, and applications of mathematical ideas to real life problems and situations. Students benefit, both intellectually and socially, from a variety of learning experiences, both independent and in collaboration with others. </a:t>
            </a:r>
            <a:endParaRPr lang="en-US" dirty="0" smtClean="0"/>
          </a:p>
          <a:p>
            <a:pPr algn="just">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solidFill>
                  <a:srgbClr val="0000FF"/>
                </a:solidFill>
                <a:effectLst>
                  <a:reflection blurRad="12700" stA="50000" endPos="50000" dist="5000" dir="5400000" sy="-100000" rotWithShape="0"/>
                </a:effectLst>
                <a:latin typeface="Algerian" pitchFamily="82" charset="0"/>
              </a:rPr>
              <a:t>COURSE DESCRIPTION</a:t>
            </a:r>
            <a:endParaRPr lang="en-US" b="1" cap="all" dirty="0">
              <a:ln w="0"/>
              <a:solidFill>
                <a:srgbClr val="0000FF"/>
              </a:solidFill>
              <a:effectLst>
                <a:reflection blurRad="12700" stA="50000" endPos="50000" dist="5000" dir="5400000" sy="-100000" rotWithShape="0"/>
              </a:effectLst>
              <a:latin typeface="Algerian" pitchFamily="82" charset="0"/>
            </a:endParaRPr>
          </a:p>
        </p:txBody>
      </p:sp>
      <p:sp>
        <p:nvSpPr>
          <p:cNvPr id="5" name="Content Placeholder 4"/>
          <p:cNvSpPr>
            <a:spLocks noGrp="1"/>
          </p:cNvSpPr>
          <p:nvPr>
            <p:ph idx="1"/>
          </p:nvPr>
        </p:nvSpPr>
        <p:spPr/>
        <p:txBody>
          <a:bodyPr>
            <a:normAutofit fontScale="70000" lnSpcReduction="20000"/>
          </a:bodyPr>
          <a:lstStyle/>
          <a:p>
            <a:pPr algn="just"/>
            <a:r>
              <a:rPr lang="en-US" dirty="0">
                <a:solidFill>
                  <a:schemeClr val="tx1"/>
                </a:solidFill>
                <a:effectLst/>
              </a:rPr>
              <a:t>The new Mathematics 10 course will be 220-hour year-long course. Successful completion will result in </a:t>
            </a:r>
            <a:r>
              <a:rPr lang="en-US" dirty="0" smtClean="0">
                <a:solidFill>
                  <a:schemeClr val="tx1"/>
                </a:solidFill>
                <a:effectLst/>
              </a:rPr>
              <a:t>two mathematics </a:t>
            </a:r>
            <a:r>
              <a:rPr lang="en-US" dirty="0">
                <a:solidFill>
                  <a:schemeClr val="tx1"/>
                </a:solidFill>
                <a:effectLst/>
              </a:rPr>
              <a:t>credits—one of these is an eligible credit for the two mathematics credits required for graduation. The other credit is an eligible credit for the “two others from mathematics, science, and/or technology.”. Mathematics 10 is pre-requisite for Mathematics 11; Mathematics 11 is pre-requisite for Pre-Calculus 11; and Pre-Calculus 11 is pre-requisite for Pre-Calculus 12. It will no longer be possible to take these courses out of sequence concurrently.  </a:t>
            </a:r>
          </a:p>
          <a:p>
            <a:pPr algn="just"/>
            <a:r>
              <a:rPr lang="en-US" dirty="0">
                <a:solidFill>
                  <a:schemeClr val="tx1"/>
                </a:solidFill>
                <a:effectLst/>
              </a:rPr>
              <a:t>Mathematics 10 is organized into four units: Measurement(Linear Measurement, Trigonometry, and Geometry); Algebra and Numbers; Relations, and Functions; and Financial Mathematics. The presentation of the specific curriculum outcomes in each unit reflects a suggested teaching sequence. </a:t>
            </a:r>
          </a:p>
        </p:txBody>
      </p:sp>
    </p:spTree>
    <p:extLst>
      <p:ext uri="{BB962C8B-B14F-4D97-AF65-F5344CB8AC3E}">
        <p14:creationId xmlns:p14="http://schemas.microsoft.com/office/powerpoint/2010/main" val="18644055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458200" cy="4389120"/>
          </a:xfrm>
        </p:spPr>
        <p:txBody>
          <a:bodyPr>
            <a:normAutofit fontScale="92500" lnSpcReduction="10000"/>
          </a:bodyPr>
          <a:lstStyle/>
          <a:p>
            <a:r>
              <a:rPr lang="en-US" i="1" dirty="0">
                <a:effectLst/>
              </a:rPr>
              <a:t>Upon completion of this course</a:t>
            </a:r>
            <a:r>
              <a:rPr lang="en-US" i="1" dirty="0" smtClean="0">
                <a:effectLst/>
              </a:rPr>
              <a:t>, students </a:t>
            </a:r>
          </a:p>
          <a:p>
            <a:pPr marL="0" indent="0">
              <a:buNone/>
            </a:pPr>
            <a:r>
              <a:rPr lang="en-US" i="1" dirty="0" smtClean="0">
                <a:effectLst/>
              </a:rPr>
              <a:t>            will </a:t>
            </a:r>
            <a:r>
              <a:rPr lang="en-US" i="1" dirty="0">
                <a:effectLst/>
              </a:rPr>
              <a:t>be expected to</a:t>
            </a:r>
            <a:r>
              <a:rPr lang="en-US" i="1" dirty="0" smtClean="0">
                <a:effectLst/>
              </a:rPr>
              <a:t>:</a:t>
            </a:r>
          </a:p>
          <a:p>
            <a:pPr marL="0" indent="0">
              <a:buNone/>
            </a:pPr>
            <a:endParaRPr lang="en-US" dirty="0">
              <a:effectLst/>
            </a:endParaRPr>
          </a:p>
          <a:p>
            <a:r>
              <a:rPr lang="en-US" dirty="0">
                <a:effectLst/>
              </a:rPr>
              <a:t>1) develop spatial sense and proportional reasoning. </a:t>
            </a:r>
          </a:p>
          <a:p>
            <a:r>
              <a:rPr lang="en-US" dirty="0">
                <a:effectLst/>
              </a:rPr>
              <a:t>2) develop algebraic reasoning and number sense.</a:t>
            </a:r>
          </a:p>
          <a:p>
            <a:r>
              <a:rPr lang="en-US" dirty="0">
                <a:effectLst/>
              </a:rPr>
              <a:t>3) to develop algebraic and graphical reasoning through the study of relations.</a:t>
            </a:r>
          </a:p>
          <a:p>
            <a:r>
              <a:rPr lang="en-US" dirty="0">
                <a:effectLst/>
              </a:rPr>
              <a:t>4) demonstrate number sense and critical thinking skills.</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solidFill>
                  <a:srgbClr val="0000FF"/>
                </a:solidFill>
                <a:effectLst>
                  <a:reflection blurRad="12700" stA="50000" endPos="50000" dist="5000" dir="5400000" sy="-100000" rotWithShape="0"/>
                </a:effectLst>
                <a:latin typeface="Algerian" pitchFamily="82" charset="0"/>
              </a:rPr>
              <a:t>COURSE REQUIREMENTS</a:t>
            </a:r>
            <a:endParaRPr lang="en-US" b="1" cap="all" dirty="0">
              <a:ln w="0"/>
              <a:solidFill>
                <a:srgbClr val="0000FF"/>
              </a:solidFill>
              <a:effectLst>
                <a:reflection blurRad="12700" stA="50000" endPos="50000" dist="5000" dir="5400000" sy="-100000" rotWithShape="0"/>
              </a:effectLst>
              <a:latin typeface="Algerian" pitchFamily="82" charset="0"/>
            </a:endParaRPr>
          </a:p>
        </p:txBody>
      </p:sp>
      <p:sp>
        <p:nvSpPr>
          <p:cNvPr id="3" name="Content Placeholder 2"/>
          <p:cNvSpPr>
            <a:spLocks noGrp="1"/>
          </p:cNvSpPr>
          <p:nvPr>
            <p:ph idx="1"/>
          </p:nvPr>
        </p:nvSpPr>
        <p:spPr>
          <a:xfrm>
            <a:off x="533400" y="2895600"/>
            <a:ext cx="8229600" cy="4389120"/>
          </a:xfrm>
        </p:spPr>
        <p:txBody>
          <a:bodyPr/>
          <a:lstStyle/>
          <a:p>
            <a:r>
              <a:rPr lang="en-PH" dirty="0" smtClean="0"/>
              <a:t>1 notebook (for Lecture and Key Terms)</a:t>
            </a:r>
            <a:endParaRPr lang="en-US" dirty="0" smtClean="0"/>
          </a:p>
          <a:p>
            <a:r>
              <a:rPr lang="en-PH" dirty="0" smtClean="0"/>
              <a:t>Graphing Calculator – TI-83/84</a:t>
            </a:r>
            <a:endParaRPr lang="en-US" dirty="0" smtClean="0"/>
          </a:p>
          <a:p>
            <a:r>
              <a:rPr lang="en-PH" dirty="0" smtClean="0"/>
              <a:t>Pens/Pencils/Erasers</a:t>
            </a:r>
          </a:p>
          <a:p>
            <a:r>
              <a:rPr lang="en-PH" dirty="0" smtClean="0"/>
              <a:t>Measuring tools (protractor, ruler, triangle)</a:t>
            </a:r>
            <a:endParaRPr lang="en-US" dirty="0" smtClean="0"/>
          </a:p>
          <a:p>
            <a:r>
              <a:rPr lang="en-PH" dirty="0" smtClean="0"/>
              <a:t>Binder for Portfolio with A4 papers</a:t>
            </a:r>
            <a:endParaRPr lang="en-US" dirty="0"/>
          </a:p>
        </p:txBody>
      </p:sp>
      <p:pic>
        <p:nvPicPr>
          <p:cNvPr id="4" name="Picture 3" descr="TI84Plus_L.jpg"/>
          <p:cNvPicPr>
            <a:picLocks noChangeAspect="1"/>
          </p:cNvPicPr>
          <p:nvPr/>
        </p:nvPicPr>
        <p:blipFill>
          <a:blip r:embed="rId2" cstate="print"/>
          <a:stretch>
            <a:fillRect/>
          </a:stretch>
        </p:blipFill>
        <p:spPr>
          <a:xfrm>
            <a:off x="7467600" y="3657600"/>
            <a:ext cx="1190625" cy="24955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solidFill>
                  <a:srgbClr val="0000FF"/>
                </a:solidFill>
                <a:effectLst>
                  <a:reflection blurRad="12700" stA="50000" endPos="50000" dist="5000" dir="5400000" sy="-100000" rotWithShape="0"/>
                </a:effectLst>
                <a:latin typeface="Algerian" pitchFamily="82" charset="0"/>
              </a:rPr>
              <a:t>COURSE OUTLINE</a:t>
            </a:r>
            <a:endParaRPr lang="en-US" b="1" cap="all" dirty="0">
              <a:ln w="0"/>
              <a:solidFill>
                <a:srgbClr val="0000FF"/>
              </a:solidFill>
              <a:effectLst>
                <a:reflection blurRad="12700" stA="50000" endPos="50000" dist="5000" dir="5400000" sy="-100000" rotWithShape="0"/>
              </a:effectLst>
              <a:latin typeface="Algerian" pitchFamily="82" charset="0"/>
            </a:endParaRPr>
          </a:p>
        </p:txBody>
      </p:sp>
      <p:sp>
        <p:nvSpPr>
          <p:cNvPr id="4" name="Content Placeholder 3"/>
          <p:cNvSpPr>
            <a:spLocks noGrp="1"/>
          </p:cNvSpPr>
          <p:nvPr>
            <p:ph idx="1"/>
          </p:nvPr>
        </p:nvSpPr>
        <p:spPr/>
        <p:txBody>
          <a:bodyPr/>
          <a:lstStyle/>
          <a:p>
            <a:r>
              <a:rPr lang="en-US" i="1" dirty="0">
                <a:effectLst/>
              </a:rPr>
              <a:t>A.	 Measurement</a:t>
            </a:r>
            <a:endParaRPr lang="en-US" dirty="0">
              <a:effectLst/>
            </a:endParaRPr>
          </a:p>
          <a:p>
            <a:r>
              <a:rPr lang="en-US" i="1" dirty="0">
                <a:effectLst/>
              </a:rPr>
              <a:t>B. 	Algebra and Numbers</a:t>
            </a:r>
            <a:endParaRPr lang="en-US" dirty="0">
              <a:effectLst/>
            </a:endParaRPr>
          </a:p>
          <a:p>
            <a:r>
              <a:rPr lang="en-US" i="1" dirty="0">
                <a:effectLst/>
              </a:rPr>
              <a:t>C. 	Relations and Functions</a:t>
            </a:r>
            <a:endParaRPr lang="en-US" dirty="0">
              <a:effectLst/>
            </a:endParaRPr>
          </a:p>
          <a:p>
            <a:r>
              <a:rPr lang="en-US" i="1" dirty="0">
                <a:effectLst/>
              </a:rPr>
              <a:t>D. 	Financial Mathematics</a:t>
            </a:r>
            <a:endParaRPr lang="en-US" dirty="0">
              <a:effectLst/>
            </a:endParaRPr>
          </a:p>
          <a:p>
            <a:pPr marL="0"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8229600" cy="856488"/>
          </a:xfrm>
        </p:spPr>
        <p:txBody>
          <a:bodyPr/>
          <a:lstStyle/>
          <a:p>
            <a:r>
              <a:rPr lang="en-US" b="1" dirty="0" smtClean="0">
                <a:ln w="10541" cmpd="sng">
                  <a:solidFill>
                    <a:schemeClr val="accent1">
                      <a:shade val="88000"/>
                      <a:satMod val="110000"/>
                    </a:schemeClr>
                  </a:solidFill>
                  <a:prstDash val="solid"/>
                </a:ln>
                <a:solidFill>
                  <a:srgbClr val="FF0000"/>
                </a:solidFill>
                <a:latin typeface="Algerian" pitchFamily="82" charset="0"/>
              </a:rPr>
              <a:t>ASSESSMENTS</a:t>
            </a:r>
            <a:endParaRPr lang="en-US" b="1" dirty="0">
              <a:ln w="10541" cmpd="sng">
                <a:solidFill>
                  <a:schemeClr val="accent1">
                    <a:shade val="88000"/>
                    <a:satMod val="110000"/>
                  </a:schemeClr>
                </a:solidFill>
                <a:prstDash val="solid"/>
              </a:ln>
              <a:solidFill>
                <a:srgbClr val="FF0000"/>
              </a:solidFill>
              <a:latin typeface="Algerian" pitchFamily="82" charset="0"/>
            </a:endParaRPr>
          </a:p>
        </p:txBody>
      </p:sp>
      <p:sp>
        <p:nvSpPr>
          <p:cNvPr id="3" name="Content Placeholder 2"/>
          <p:cNvSpPr>
            <a:spLocks noGrp="1"/>
          </p:cNvSpPr>
          <p:nvPr>
            <p:ph idx="1"/>
          </p:nvPr>
        </p:nvSpPr>
        <p:spPr>
          <a:xfrm>
            <a:off x="76200" y="1066800"/>
            <a:ext cx="8839200" cy="5334000"/>
          </a:xfrm>
        </p:spPr>
        <p:txBody>
          <a:bodyPr>
            <a:noAutofit/>
          </a:bodyPr>
          <a:lstStyle/>
          <a:p>
            <a:pPr algn="just">
              <a:buNone/>
            </a:pPr>
            <a:r>
              <a:rPr lang="en-PH" sz="1300" dirty="0">
                <a:solidFill>
                  <a:srgbClr val="FF0000"/>
                </a:solidFill>
              </a:rPr>
              <a:t> </a:t>
            </a:r>
            <a:r>
              <a:rPr lang="en-PH" sz="1300" b="1" dirty="0" smtClean="0">
                <a:solidFill>
                  <a:srgbClr val="FF0000"/>
                </a:solidFill>
              </a:rPr>
              <a:t>Assignments</a:t>
            </a:r>
            <a:r>
              <a:rPr lang="en-PH" sz="1300" dirty="0"/>
              <a:t>. Students are expected to do their very best work.  These include Check Your Understanding questions, Investigations, Case Study, and Chapter Extensions which can be submitted by a working group, and/or by individuals.</a:t>
            </a:r>
            <a:endParaRPr lang="en-US" sz="1300" dirty="0"/>
          </a:p>
          <a:p>
            <a:pPr marL="0" indent="0" algn="just">
              <a:buNone/>
            </a:pPr>
            <a:r>
              <a:rPr lang="en-PH" sz="1300" b="1" dirty="0" smtClean="0">
                <a:solidFill>
                  <a:srgbClr val="FF0000"/>
                </a:solidFill>
              </a:rPr>
              <a:t>Quizzes</a:t>
            </a:r>
            <a:r>
              <a:rPr lang="en-PH" sz="1300" dirty="0"/>
              <a:t>. Quizzes are use to assess students’ achievement with regards to specific outcomes. This will be given before(to evaluate their basic knowledge) and/or after the topic is assigned, to assess if the learning has taken place.</a:t>
            </a:r>
            <a:endParaRPr lang="en-US" sz="1300" dirty="0"/>
          </a:p>
          <a:p>
            <a:pPr marL="0" indent="0" algn="just">
              <a:buNone/>
            </a:pPr>
            <a:r>
              <a:rPr lang="en-PH" sz="1300" b="1" dirty="0" smtClean="0">
                <a:solidFill>
                  <a:srgbClr val="FF0000"/>
                </a:solidFill>
              </a:rPr>
              <a:t>Chapter </a:t>
            </a:r>
            <a:r>
              <a:rPr lang="en-PH" sz="1300" b="1" dirty="0">
                <a:solidFill>
                  <a:srgbClr val="FF0000"/>
                </a:solidFill>
              </a:rPr>
              <a:t>Tests</a:t>
            </a:r>
            <a:r>
              <a:rPr lang="en-PH" sz="1300" dirty="0"/>
              <a:t>. These are major evaluations given after a Chapter has been taught. </a:t>
            </a:r>
            <a:endParaRPr lang="en-US" sz="1300" dirty="0"/>
          </a:p>
          <a:p>
            <a:pPr marL="0" indent="0" algn="just">
              <a:buNone/>
            </a:pPr>
            <a:r>
              <a:rPr lang="en-PH" sz="1300" b="1" dirty="0" smtClean="0">
                <a:solidFill>
                  <a:srgbClr val="FF0000"/>
                </a:solidFill>
              </a:rPr>
              <a:t>Projects</a:t>
            </a:r>
            <a:r>
              <a:rPr lang="en-PH" sz="1300" dirty="0"/>
              <a:t>. These are learning activities that take place over a prolonged period of time. Every project is accompanied with a written report or delivered through a presentation. There will be at least three projects given for the whole course.</a:t>
            </a:r>
            <a:endParaRPr lang="en-US" sz="1300" dirty="0"/>
          </a:p>
          <a:p>
            <a:pPr marL="0" indent="0" algn="just">
              <a:buNone/>
            </a:pPr>
            <a:r>
              <a:rPr lang="en-PH" sz="1300" b="1" dirty="0" smtClean="0">
                <a:solidFill>
                  <a:srgbClr val="FF0000"/>
                </a:solidFill>
              </a:rPr>
              <a:t>Notebook</a:t>
            </a:r>
            <a:r>
              <a:rPr lang="en-PH" sz="1300" b="1" dirty="0"/>
              <a:t>.</a:t>
            </a:r>
            <a:r>
              <a:rPr lang="en-PH" sz="1300" dirty="0"/>
              <a:t> Checking notebooks on an ongoing daily basis gives you an opportunity to see that all vocabulary were studied in advance and key terms are clearly known and understood. Also, written homework can be seen accomplished and all missed work has been completed. This also helps the students to be well-prepared before the class proper.</a:t>
            </a:r>
            <a:endParaRPr lang="en-US" sz="1300" dirty="0"/>
          </a:p>
          <a:p>
            <a:pPr marL="0" indent="0" algn="just">
              <a:buNone/>
            </a:pPr>
            <a:r>
              <a:rPr lang="en-PH" sz="1300" b="1" dirty="0" smtClean="0">
                <a:solidFill>
                  <a:srgbClr val="FF0000"/>
                </a:solidFill>
              </a:rPr>
              <a:t>Provincial Examination</a:t>
            </a:r>
            <a:r>
              <a:rPr lang="en-PH" sz="1300" b="1" dirty="0" smtClean="0"/>
              <a:t>.</a:t>
            </a:r>
            <a:r>
              <a:rPr lang="en-PH" sz="1300" dirty="0" smtClean="0"/>
              <a:t> This is the final evaluation for students’ achievement across all the outcomes in the course given by Nova Scotia.</a:t>
            </a:r>
            <a:endParaRPr lang="en-US" sz="1300" dirty="0" smtClean="0"/>
          </a:p>
          <a:p>
            <a:pPr marL="0" indent="0" algn="just">
              <a:buNone/>
            </a:pPr>
            <a:r>
              <a:rPr lang="en-PH" sz="1300" b="1" dirty="0" smtClean="0">
                <a:solidFill>
                  <a:srgbClr val="FF0000"/>
                </a:solidFill>
              </a:rPr>
              <a:t>Participation</a:t>
            </a:r>
            <a:r>
              <a:rPr lang="en-PH" sz="1300" b="1" dirty="0" smtClean="0"/>
              <a:t>.</a:t>
            </a:r>
            <a:r>
              <a:rPr lang="en-PH" sz="1300" dirty="0" smtClean="0"/>
              <a:t> This is all about how a student reflects and responds on learning through small group discussion, class activities, and lecture.</a:t>
            </a:r>
            <a:endParaRPr lang="en-US" sz="1300" dirty="0" smtClean="0"/>
          </a:p>
          <a:p>
            <a:pPr algn="just">
              <a:buNone/>
            </a:pPr>
            <a:endParaRPr lang="en-US" sz="13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r>
              <a:rPr lang="en-US" sz="3600" b="1" cap="all" dirty="0" smtClean="0">
                <a:ln w="0"/>
                <a:solidFill>
                  <a:srgbClr val="0000FF"/>
                </a:solidFill>
                <a:effectLst>
                  <a:reflection blurRad="12700" stA="50000" endPos="50000" dist="5000" dir="5400000" sy="-100000" rotWithShape="0"/>
                </a:effectLst>
                <a:latin typeface="Algerian" pitchFamily="82" charset="0"/>
              </a:rPr>
              <a:t>Teacher’s ROLEs:</a:t>
            </a:r>
            <a:endParaRPr lang="en-US" sz="3600" b="1" cap="all" dirty="0">
              <a:ln w="0"/>
              <a:solidFill>
                <a:srgbClr val="0000FF"/>
              </a:solidFill>
              <a:effectLst>
                <a:reflection blurRad="12700" stA="50000" endPos="50000" dist="5000" dir="5400000" sy="-100000" rotWithShape="0"/>
              </a:effectLst>
              <a:latin typeface="Algerian" pitchFamily="82" charset="0"/>
            </a:endParaRPr>
          </a:p>
        </p:txBody>
      </p:sp>
      <p:sp>
        <p:nvSpPr>
          <p:cNvPr id="3" name="Content Placeholder 2"/>
          <p:cNvSpPr>
            <a:spLocks noGrp="1"/>
          </p:cNvSpPr>
          <p:nvPr>
            <p:ph idx="1"/>
          </p:nvPr>
        </p:nvSpPr>
        <p:spPr>
          <a:xfrm>
            <a:off x="304800" y="1143000"/>
            <a:ext cx="8229600" cy="5638800"/>
          </a:xfrm>
        </p:spPr>
        <p:txBody>
          <a:bodyPr>
            <a:normAutofit fontScale="70000" lnSpcReduction="20000"/>
          </a:bodyPr>
          <a:lstStyle/>
          <a:p>
            <a:pPr algn="just">
              <a:buNone/>
            </a:pPr>
            <a:r>
              <a:rPr lang="en-US" b="1" dirty="0" smtClean="0">
                <a:latin typeface="Times New Roman" pitchFamily="18" charset="0"/>
                <a:cs typeface="Times New Roman" pitchFamily="18" charset="0"/>
              </a:rPr>
              <a:t>1) Facilitates </a:t>
            </a:r>
            <a:r>
              <a:rPr lang="en-US" b="1" dirty="0">
                <a:latin typeface="Times New Roman" pitchFamily="18" charset="0"/>
                <a:cs typeface="Times New Roman" pitchFamily="18" charset="0"/>
              </a:rPr>
              <a:t>learning to make sure it has taken place.</a:t>
            </a:r>
          </a:p>
          <a:p>
            <a:pPr algn="just">
              <a:buNone/>
            </a:pPr>
            <a:r>
              <a:rPr lang="en-US" b="1" dirty="0">
                <a:latin typeface="Times New Roman" pitchFamily="18" charset="0"/>
                <a:cs typeface="Times New Roman" pitchFamily="18" charset="0"/>
              </a:rPr>
              <a:t>2) </a:t>
            </a:r>
            <a:r>
              <a:rPr lang="en-US" b="1" dirty="0" smtClean="0">
                <a:latin typeface="Times New Roman" pitchFamily="18" charset="0"/>
                <a:cs typeface="Times New Roman" pitchFamily="18" charset="0"/>
              </a:rPr>
              <a:t>Manages </a:t>
            </a:r>
            <a:r>
              <a:rPr lang="en-US" b="1" dirty="0">
                <a:latin typeface="Times New Roman" pitchFamily="18" charset="0"/>
                <a:cs typeface="Times New Roman" pitchFamily="18" charset="0"/>
              </a:rPr>
              <a:t>the classroom for efficient and effective learning.</a:t>
            </a:r>
          </a:p>
          <a:p>
            <a:pPr algn="just">
              <a:buNone/>
            </a:pPr>
            <a:r>
              <a:rPr lang="en-US" b="1" dirty="0" smtClean="0">
                <a:latin typeface="Times New Roman" pitchFamily="18" charset="0"/>
                <a:cs typeface="Times New Roman" pitchFamily="18" charset="0"/>
              </a:rPr>
              <a:t>3) Marks, records, </a:t>
            </a:r>
            <a:r>
              <a:rPr lang="en-US" b="1" dirty="0">
                <a:latin typeface="Times New Roman" pitchFamily="18" charset="0"/>
                <a:cs typeface="Times New Roman" pitchFamily="18" charset="0"/>
              </a:rPr>
              <a:t>and </a:t>
            </a:r>
            <a:r>
              <a:rPr lang="en-US" b="1" dirty="0" smtClean="0">
                <a:latin typeface="Times New Roman" pitchFamily="18" charset="0"/>
                <a:cs typeface="Times New Roman" pitchFamily="18" charset="0"/>
              </a:rPr>
              <a:t>presents </a:t>
            </a:r>
            <a:r>
              <a:rPr lang="en-US" b="1" dirty="0">
                <a:latin typeface="Times New Roman" pitchFamily="18" charset="0"/>
                <a:cs typeface="Times New Roman" pitchFamily="18" charset="0"/>
              </a:rPr>
              <a:t>all students assessments and performance.</a:t>
            </a:r>
          </a:p>
          <a:p>
            <a:pPr algn="just">
              <a:buNone/>
            </a:pPr>
            <a:r>
              <a:rPr lang="en-US" b="1" dirty="0">
                <a:latin typeface="Times New Roman" pitchFamily="18" charset="0"/>
                <a:cs typeface="Times New Roman" pitchFamily="18" charset="0"/>
              </a:rPr>
              <a:t>4) Provide opportunities for students to acquire skills and to excel academically.</a:t>
            </a:r>
          </a:p>
          <a:p>
            <a:pPr algn="just">
              <a:buNone/>
            </a:pPr>
            <a:r>
              <a:rPr lang="en-US" b="1" dirty="0">
                <a:latin typeface="Times New Roman" pitchFamily="18" charset="0"/>
                <a:cs typeface="Times New Roman" pitchFamily="18" charset="0"/>
              </a:rPr>
              <a:t>5) Gives feedbacks and suggestions about each student’s </a:t>
            </a:r>
            <a:r>
              <a:rPr lang="en-US" b="1" dirty="0" smtClean="0">
                <a:latin typeface="Times New Roman" pitchFamily="18" charset="0"/>
                <a:cs typeface="Times New Roman" pitchFamily="18" charset="0"/>
              </a:rPr>
              <a:t>behaviors </a:t>
            </a:r>
            <a:r>
              <a:rPr lang="en-US" b="1" dirty="0">
                <a:latin typeface="Times New Roman" pitchFamily="18" charset="0"/>
                <a:cs typeface="Times New Roman" pitchFamily="18" charset="0"/>
              </a:rPr>
              <a:t>and performance.</a:t>
            </a:r>
          </a:p>
          <a:p>
            <a:pPr algn="just">
              <a:buNone/>
            </a:pPr>
            <a:r>
              <a:rPr lang="en-US" b="1" dirty="0">
                <a:latin typeface="Times New Roman" pitchFamily="18" charset="0"/>
                <a:cs typeface="Times New Roman" pitchFamily="18" charset="0"/>
              </a:rPr>
              <a:t>6) </a:t>
            </a:r>
            <a:r>
              <a:rPr lang="en-US" b="1" dirty="0" smtClean="0">
                <a:latin typeface="Times New Roman" pitchFamily="18" charset="0"/>
                <a:cs typeface="Times New Roman" pitchFamily="18" charset="0"/>
              </a:rPr>
              <a:t>Maintains </a:t>
            </a:r>
            <a:r>
              <a:rPr lang="en-US" b="1" dirty="0">
                <a:latin typeface="Times New Roman" pitchFamily="18" charset="0"/>
                <a:cs typeface="Times New Roman" pitchFamily="18" charset="0"/>
              </a:rPr>
              <a:t>ongoing dialogue with students and entertain ideas from the students.</a:t>
            </a:r>
          </a:p>
          <a:p>
            <a:pPr algn="just">
              <a:buNone/>
            </a:pPr>
            <a:r>
              <a:rPr lang="en-US" b="1" dirty="0">
                <a:latin typeface="Times New Roman" pitchFamily="18" charset="0"/>
                <a:cs typeface="Times New Roman" pitchFamily="18" charset="0"/>
              </a:rPr>
              <a:t>7) </a:t>
            </a:r>
            <a:r>
              <a:rPr lang="en-US" b="1" dirty="0" smtClean="0">
                <a:latin typeface="Times New Roman" pitchFamily="18" charset="0"/>
                <a:cs typeface="Times New Roman" pitchFamily="18" charset="0"/>
              </a:rPr>
              <a:t>Provides </a:t>
            </a:r>
            <a:r>
              <a:rPr lang="en-US" b="1" dirty="0">
                <a:latin typeface="Times New Roman" pitchFamily="18" charset="0"/>
                <a:cs typeface="Times New Roman" pitchFamily="18" charset="0"/>
              </a:rPr>
              <a:t>resources appropriate for each student to make learning updated.</a:t>
            </a:r>
          </a:p>
          <a:p>
            <a:pPr algn="just">
              <a:buNone/>
            </a:pPr>
            <a:r>
              <a:rPr lang="en-US" b="1" dirty="0">
                <a:latin typeface="Times New Roman" pitchFamily="18" charset="0"/>
                <a:cs typeface="Times New Roman" pitchFamily="18" charset="0"/>
              </a:rPr>
              <a:t>8) </a:t>
            </a:r>
            <a:r>
              <a:rPr lang="en-US" b="1" dirty="0" smtClean="0">
                <a:latin typeface="Times New Roman" pitchFamily="18" charset="0"/>
                <a:cs typeface="Times New Roman" pitchFamily="18" charset="0"/>
              </a:rPr>
              <a:t>Attends </a:t>
            </a:r>
            <a:r>
              <a:rPr lang="en-US" b="1" dirty="0">
                <a:latin typeface="Times New Roman" pitchFamily="18" charset="0"/>
                <a:cs typeface="Times New Roman" pitchFamily="18" charset="0"/>
              </a:rPr>
              <a:t>issues of equity and </a:t>
            </a:r>
            <a:r>
              <a:rPr lang="en-US" b="1" dirty="0" smtClean="0">
                <a:latin typeface="Times New Roman" pitchFamily="18" charset="0"/>
                <a:cs typeface="Times New Roman" pitchFamily="18" charset="0"/>
              </a:rPr>
              <a:t>equality.</a:t>
            </a:r>
            <a:endParaRPr lang="en-US" b="1" dirty="0">
              <a:latin typeface="Times New Roman" pitchFamily="18" charset="0"/>
              <a:cs typeface="Times New Roman" pitchFamily="18" charset="0"/>
            </a:endParaRPr>
          </a:p>
          <a:p>
            <a:pPr algn="just">
              <a:buNone/>
            </a:pPr>
            <a:r>
              <a:rPr lang="en-US" b="1" dirty="0">
                <a:latin typeface="Times New Roman" pitchFamily="18" charset="0"/>
                <a:cs typeface="Times New Roman" pitchFamily="18" charset="0"/>
              </a:rPr>
              <a:t>9) Listens and </a:t>
            </a:r>
            <a:r>
              <a:rPr lang="en-US" b="1" dirty="0" smtClean="0">
                <a:latin typeface="Times New Roman" pitchFamily="18" charset="0"/>
                <a:cs typeface="Times New Roman" pitchFamily="18" charset="0"/>
              </a:rPr>
              <a:t>provides </a:t>
            </a:r>
            <a:r>
              <a:rPr lang="en-US" b="1" dirty="0">
                <a:latin typeface="Times New Roman" pitchFamily="18" charset="0"/>
                <a:cs typeface="Times New Roman" pitchFamily="18" charset="0"/>
              </a:rPr>
              <a:t>assistance to students’ needs.</a:t>
            </a:r>
          </a:p>
          <a:p>
            <a:pPr algn="just">
              <a:buNone/>
            </a:pPr>
            <a:r>
              <a:rPr lang="en-US" b="1" dirty="0">
                <a:latin typeface="Times New Roman" pitchFamily="18" charset="0"/>
                <a:cs typeface="Times New Roman" pitchFamily="18" charset="0"/>
              </a:rPr>
              <a:t>10) </a:t>
            </a:r>
            <a:r>
              <a:rPr lang="en-US" b="1" dirty="0" smtClean="0">
                <a:latin typeface="Times New Roman" pitchFamily="18" charset="0"/>
                <a:cs typeface="Times New Roman" pitchFamily="18" charset="0"/>
              </a:rPr>
              <a:t>Observes </a:t>
            </a:r>
            <a:r>
              <a:rPr lang="en-US" b="1" dirty="0">
                <a:latin typeface="Times New Roman" pitchFamily="18" charset="0"/>
                <a:cs typeface="Times New Roman" pitchFamily="18" charset="0"/>
              </a:rPr>
              <a:t>students’ behavior that may trigger difficulties in learning and assist them to overcome it.</a:t>
            </a:r>
          </a:p>
          <a:p>
            <a:pPr algn="just">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16837" cy="14478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dirty="0">
                <a:ln w="0"/>
                <a:solidFill>
                  <a:srgbClr val="0000FF"/>
                </a:solidFill>
                <a:effectLst>
                  <a:reflection blurRad="12700" stA="50000" endPos="50000" dist="5000" dir="5400000" sy="-100000" rotWithShape="0"/>
                </a:effectLst>
                <a:latin typeface="Algerian" pitchFamily="82" charset="0"/>
              </a:rPr>
              <a:t>STUDENTS’ RESPONSIBILITIES</a:t>
            </a:r>
            <a:br>
              <a:rPr lang="en-US" sz="3600" b="1" cap="all" dirty="0">
                <a:ln w="0"/>
                <a:solidFill>
                  <a:srgbClr val="0000FF"/>
                </a:solidFill>
                <a:effectLst>
                  <a:reflection blurRad="12700" stA="50000" endPos="50000" dist="5000" dir="5400000" sy="-100000" rotWithShape="0"/>
                </a:effectLst>
                <a:latin typeface="Algerian" pitchFamily="82" charset="0"/>
              </a:rPr>
            </a:br>
            <a:endParaRPr lang="en-US" sz="3600" b="1" cap="all" dirty="0">
              <a:ln w="0"/>
              <a:solidFill>
                <a:srgbClr val="0000FF"/>
              </a:solidFill>
              <a:effectLst>
                <a:reflection blurRad="12700" stA="50000" endPos="50000" dist="5000" dir="5400000" sy="-100000" rotWithShape="0"/>
              </a:effectLst>
              <a:latin typeface="Algerian" pitchFamily="82" charset="0"/>
            </a:endParaRPr>
          </a:p>
        </p:txBody>
      </p:sp>
      <p:sp>
        <p:nvSpPr>
          <p:cNvPr id="3" name="Content Placeholder 2"/>
          <p:cNvSpPr>
            <a:spLocks noGrp="1"/>
          </p:cNvSpPr>
          <p:nvPr>
            <p:ph idx="1"/>
          </p:nvPr>
        </p:nvSpPr>
        <p:spPr>
          <a:xfrm>
            <a:off x="457200" y="1066800"/>
            <a:ext cx="8229600" cy="4953000"/>
          </a:xfrm>
        </p:spPr>
        <p:txBody>
          <a:bodyPr>
            <a:normAutofit fontScale="55000" lnSpcReduction="20000"/>
          </a:bodyPr>
          <a:lstStyle/>
          <a:p>
            <a:pPr>
              <a:buNone/>
            </a:pPr>
            <a:r>
              <a:rPr lang="en-US" b="1" i="1" dirty="0"/>
              <a:t>In the Classroom:</a:t>
            </a:r>
            <a:endParaRPr lang="en-US" dirty="0"/>
          </a:p>
          <a:p>
            <a:pPr>
              <a:buNone/>
            </a:pPr>
            <a:r>
              <a:rPr lang="en-US" dirty="0"/>
              <a:t>1. Attend classes everyday unless sick. If sick, ask permission from the teacher to leave the school or come back with a doctor’s certificate to prove your illness. </a:t>
            </a:r>
          </a:p>
          <a:p>
            <a:pPr>
              <a:buNone/>
            </a:pPr>
            <a:r>
              <a:rPr lang="en-US" dirty="0"/>
              <a:t>2. As student, you need to read your textbook ahead of time.</a:t>
            </a:r>
          </a:p>
          <a:p>
            <a:pPr>
              <a:buNone/>
            </a:pPr>
            <a:r>
              <a:rPr lang="en-US" dirty="0"/>
              <a:t>3. Prepare all course requirements.</a:t>
            </a:r>
          </a:p>
          <a:p>
            <a:pPr>
              <a:buNone/>
            </a:pPr>
            <a:r>
              <a:rPr lang="en-US" dirty="0"/>
              <a:t>4. Submit all homework on time.</a:t>
            </a:r>
          </a:p>
          <a:p>
            <a:pPr>
              <a:buNone/>
            </a:pPr>
            <a:r>
              <a:rPr lang="en-US" dirty="0"/>
              <a:t>5. Write quizzes, tests, and exams.</a:t>
            </a:r>
          </a:p>
          <a:p>
            <a:pPr>
              <a:buNone/>
            </a:pPr>
            <a:r>
              <a:rPr lang="en-US" dirty="0"/>
              <a:t>6. Prepare, research, and show an exemplary work in activities and projects.</a:t>
            </a:r>
          </a:p>
          <a:p>
            <a:pPr>
              <a:buNone/>
            </a:pPr>
            <a:r>
              <a:rPr lang="en-US" dirty="0"/>
              <a:t>7. Take care of personal belongings and school properties.</a:t>
            </a:r>
          </a:p>
          <a:p>
            <a:pPr>
              <a:buNone/>
            </a:pPr>
            <a:r>
              <a:rPr lang="en-US" dirty="0"/>
              <a:t>8. Obey class conducts and rules.</a:t>
            </a:r>
          </a:p>
          <a:p>
            <a:pPr>
              <a:buNone/>
            </a:pPr>
            <a:r>
              <a:rPr lang="en-US" dirty="0"/>
              <a:t>9. Listen attentively to class discussion, take notes, and raise issues, concerns, and/or share experiences.</a:t>
            </a:r>
          </a:p>
          <a:p>
            <a:pPr>
              <a:buNone/>
            </a:pPr>
            <a:r>
              <a:rPr lang="en-US" dirty="0"/>
              <a:t>10. Meet with the teachers for help and support.</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3176</TotalTime>
  <Words>1269</Words>
  <Application>Microsoft Macintosh PowerPoint</Application>
  <PresentationFormat>On-screen Show (4:3)</PresentationFormat>
  <Paragraphs>130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Sky</vt:lpstr>
      <vt:lpstr>WELCOME TO MATH 10</vt:lpstr>
      <vt:lpstr>COURSE DESCRIPTION</vt:lpstr>
      <vt:lpstr>COURSE DESCRIPTION</vt:lpstr>
      <vt:lpstr>PowerPoint Presentation</vt:lpstr>
      <vt:lpstr>COURSE REQUIREMENTS</vt:lpstr>
      <vt:lpstr>COURSE OUTLINE</vt:lpstr>
      <vt:lpstr>ASSESSMENTS</vt:lpstr>
      <vt:lpstr>Teacher’s ROLEs:</vt:lpstr>
      <vt:lpstr>STUDENTS’ RESPONSIBILITIES </vt:lpstr>
      <vt:lpstr>PowerPoint Presentation</vt:lpstr>
      <vt:lpstr>CLASSROOM RULES </vt:lpstr>
      <vt:lpstr>PowerPoint Presentation</vt:lpstr>
      <vt:lpstr>STUDENTS’ RIGHTS </vt:lpstr>
      <vt:lpstr>Math Portfolio</vt:lpstr>
      <vt:lpstr>Vocabulary</vt:lpstr>
      <vt:lpstr>Explore!</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MATH 10</dc:title>
  <dc:creator>Lilian Albarico</dc:creator>
  <cp:lastModifiedBy>mac apple</cp:lastModifiedBy>
  <cp:revision>47</cp:revision>
  <dcterms:created xsi:type="dcterms:W3CDTF">2011-08-31T14:01:24Z</dcterms:created>
  <dcterms:modified xsi:type="dcterms:W3CDTF">2013-09-02T01:35:59Z</dcterms:modified>
</cp:coreProperties>
</file>